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  <p:sldMasterId id="2147483659" r:id="rId2"/>
  </p:sldMasterIdLst>
  <p:notesMasterIdLst>
    <p:notesMasterId r:id="rId30"/>
  </p:notesMasterIdLst>
  <p:sldIdLst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7" r:id="rId15"/>
    <p:sldId id="268" r:id="rId16"/>
    <p:sldId id="286" r:id="rId17"/>
    <p:sldId id="287" r:id="rId18"/>
    <p:sldId id="288" r:id="rId19"/>
    <p:sldId id="289" r:id="rId20"/>
    <p:sldId id="290" r:id="rId21"/>
    <p:sldId id="308" r:id="rId22"/>
    <p:sldId id="266" r:id="rId23"/>
    <p:sldId id="272" r:id="rId24"/>
    <p:sldId id="265" r:id="rId25"/>
    <p:sldId id="291" r:id="rId26"/>
    <p:sldId id="304" r:id="rId27"/>
    <p:sldId id="305" r:id="rId28"/>
    <p:sldId id="306" r:id="rId29"/>
  </p:sldIdLst>
  <p:sldSz cx="6858000" cy="5143500"/>
  <p:notesSz cx="6858000" cy="9144000"/>
  <p:custShowLst>
    <p:custShow name="Custom Show 1" id="0">
      <p:sldLst>
        <p:sld r:id="rId16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88959E"/>
    <a:srgbClr val="0DB7C4"/>
    <a:srgbClr val="4CA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A0A9B7B-F3D8-43DB-8DD7-1B5807918CC9}">
  <a:tblStyle styleId="{6A0A9B7B-F3D8-43DB-8DD7-1B5807918CC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4"/>
    <p:restoredTop sz="95772" autoAdjust="0"/>
  </p:normalViewPr>
  <p:slideViewPr>
    <p:cSldViewPr snapToGrid="0">
      <p:cViewPr varScale="1">
        <p:scale>
          <a:sx n="125" d="100"/>
          <a:sy n="125" d="100"/>
        </p:scale>
        <p:origin x="-104" y="-32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0294338406974635"/>
                  <c:y val="2.85890884597857E-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2376AA-B161-47E4-B02A-910F1964A0AE}" type="CATEGORYNAME">
                      <a:rPr lang="en-US" sz="1200" b="0" smtClean="0">
                        <a:solidFill>
                          <a:schemeClr val="bg1"/>
                        </a:solidFill>
                        <a:latin typeface="Dosis" panose="020B0604020202020204" charset="0"/>
                      </a:rPr>
                      <a:pPr>
                        <a:defRPr sz="133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 sz="1200" b="0" baseline="0" dirty="0" smtClean="0">
                        <a:solidFill>
                          <a:schemeClr val="bg1"/>
                        </a:solidFill>
                        <a:latin typeface="Dosis" panose="020B0604020202020204" charset="0"/>
                      </a:rPr>
                      <a:t>,</a:t>
                    </a:r>
                  </a:p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0" baseline="0" dirty="0" smtClean="0">
                        <a:solidFill>
                          <a:schemeClr val="bg1"/>
                        </a:solidFill>
                        <a:latin typeface="Dosis" panose="020B0604020202020204" charset="0"/>
                      </a:rPr>
                      <a:t> </a:t>
                    </a:r>
                    <a:fld id="{1221C730-8C73-4A11-960F-C7E5CE7DAFB2}" type="VALUE">
                      <a:rPr lang="en-US" sz="1200" b="0" baseline="0">
                        <a:solidFill>
                          <a:schemeClr val="bg1"/>
                        </a:solidFill>
                        <a:latin typeface="Dosis" panose="020B0604020202020204" charset="0"/>
                      </a:rPr>
                      <a:pPr>
                        <a:defRPr sz="133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 sz="1200" b="0" baseline="0" dirty="0" smtClean="0">
                      <a:solidFill>
                        <a:schemeClr val="bg1"/>
                      </a:solidFill>
                      <a:latin typeface="Dosis" panose="020B060402020202020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045007538462"/>
                      <c:h val="0.6276225485571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4741AF5-35C9-420A-A7CB-BB07BE4A9CBB}" type="CATEGORYNAME">
                      <a:rPr lang="en-US" sz="1200" b="0">
                        <a:solidFill>
                          <a:schemeClr val="bg1"/>
                        </a:solidFill>
                        <a:latin typeface="Dosis" panose="020B0604020202020204" charset="0"/>
                      </a:rPr>
                      <a:pPr>
                        <a:defRPr sz="133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 sz="1200" b="0" dirty="0">
                        <a:solidFill>
                          <a:schemeClr val="bg1"/>
                        </a:solidFill>
                        <a:latin typeface="Dosis" panose="020B0604020202020204" charset="0"/>
                      </a:rPr>
                      <a:t>, </a:t>
                    </a:r>
                  </a:p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37B220B-0683-493D-9048-1113A0BCC713}" type="VALUE">
                      <a:rPr lang="en-US" sz="1200" b="0">
                        <a:solidFill>
                          <a:schemeClr val="bg1"/>
                        </a:solidFill>
                        <a:latin typeface="Dosis" panose="020B0604020202020204" charset="0"/>
                      </a:rPr>
                      <a:pPr>
                        <a:defRPr sz="133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Healthcare-associated</c:v>
                </c:pt>
                <c:pt idx="1">
                  <c:v>Community-acquired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306.0</c:v>
                </c:pt>
                <c:pt idx="1">
                  <c:v>427.0</c:v>
                </c:pt>
              </c:numCache>
            </c:numRef>
          </c:val>
        </c:ser>
        <c:dLbls>
          <c:dLblPos val="outEnd"/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>
          <a:alpha val="31000"/>
        </a:schemeClr>
      </a:solidFill>
    </a:ln>
    <a:effectLst>
      <a:glow>
        <a:schemeClr val="accent1"/>
      </a:glow>
      <a:outerShdw sx="1000" sy="1000" algn="ctr" rotWithShape="0">
        <a:srgbClr val="000000"/>
      </a:outerShdw>
    </a:effectLst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51305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860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udy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 used the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microbiologylaboratory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databases at both institutions to identify all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patientswith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Gram-negative BSI during the study period. Using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theREP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tools, we identified residents of Olmsted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County,Minnesota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for inclusion in the study and excluded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thosewho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lived outside Olmsted County at the </a:t>
            </a:r>
            <a:r>
              <a:rPr lang="en-US" sz="11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256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3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89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Demographic and clinical features</a:t>
            </a:r>
          </a:p>
          <a:p>
            <a:r>
              <a:rPr lang="en-US" dirty="0" smtClean="0"/>
              <a:t>In community onset BSI, 41.7% was healthcare-associated and 58.3% was community-acquired.</a:t>
            </a:r>
          </a:p>
          <a:p>
            <a:r>
              <a:rPr lang="en-US" dirty="0" smtClean="0"/>
              <a:t>Healthcare-associated: median age was 73 and 54.9% were female.</a:t>
            </a:r>
          </a:p>
          <a:p>
            <a:r>
              <a:rPr lang="en-US" dirty="0" smtClean="0"/>
              <a:t>Community-acquired: median age was 66 and 59.3% were female.</a:t>
            </a:r>
          </a:p>
          <a:p>
            <a:r>
              <a:rPr lang="en-US" dirty="0" smtClean="0"/>
              <a:t>Primary source of infection: both were the urinary tract.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30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Demographic and clinical features</a:t>
            </a:r>
          </a:p>
          <a:p>
            <a:r>
              <a:rPr lang="en-US" dirty="0" smtClean="0"/>
              <a:t>In community onset BSI, 41.7% was healthcare-associated and 58.3% was community-acquired.</a:t>
            </a:r>
          </a:p>
          <a:p>
            <a:r>
              <a:rPr lang="en-US" dirty="0" smtClean="0"/>
              <a:t>Healthcare-associated: median age was 73 and 54.9% were female.</a:t>
            </a:r>
          </a:p>
          <a:p>
            <a:r>
              <a:rPr lang="en-US" dirty="0" smtClean="0"/>
              <a:t>Community-acquired: median age was 66 and 59.3% were female.</a:t>
            </a:r>
          </a:p>
          <a:p>
            <a:r>
              <a:rPr lang="en-US" dirty="0" smtClean="0"/>
              <a:t>Primary source of infection: both were the urinary tract.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199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Epidemiology</a:t>
            </a:r>
          </a:p>
          <a:p>
            <a:r>
              <a:rPr lang="en-US" dirty="0" smtClean="0"/>
              <a:t>The incidence rates of healthcare-associated and community- acquired Gram-negative BSI increased with age in both female and male subjects.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284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i="1" dirty="0" smtClean="0"/>
              <a:t>Microbiology</a:t>
            </a:r>
          </a:p>
          <a:p>
            <a:r>
              <a:rPr lang="en-US" dirty="0" smtClean="0"/>
              <a:t>Escherichia coli was the predominant cause of both situations</a:t>
            </a:r>
          </a:p>
          <a:p>
            <a:r>
              <a:rPr lang="en-US" dirty="0" smtClean="0"/>
              <a:t>Compared two types of BSI, P. </a:t>
            </a:r>
            <a:r>
              <a:rPr lang="en-US" dirty="0" err="1" smtClean="0"/>
              <a:t>aeruginosa</a:t>
            </a:r>
            <a:r>
              <a:rPr lang="en-US" dirty="0" smtClean="0"/>
              <a:t> was a more common cause of healthcare-associated BSI than those with community-acquired BSI (9.2% vs 2.8%).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200" i="1" dirty="0" smtClean="0"/>
          </a:p>
          <a:p>
            <a:pPr marL="0" indent="0">
              <a:buNone/>
            </a:pPr>
            <a:endParaRPr lang="en-US" sz="1200" i="1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900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Among two types of BSI, 8.2% and 3.7% respectively were resistant to </a:t>
            </a:r>
            <a:r>
              <a:rPr lang="en-US" dirty="0" err="1" smtClean="0"/>
              <a:t>fluoroquinolones</a:t>
            </a:r>
            <a:r>
              <a:rPr lang="en-US" dirty="0" smtClean="0"/>
              <a:t> ; 4.4% and 2.7% respectively were resistant to third-generation </a:t>
            </a:r>
            <a:r>
              <a:rPr lang="en-US" dirty="0" err="1" smtClean="0"/>
              <a:t>cephalosporins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There was a linear increase in </a:t>
            </a:r>
            <a:r>
              <a:rPr lang="en-US" dirty="0" err="1" smtClean="0"/>
              <a:t>fluoroquinolone</a:t>
            </a:r>
            <a:r>
              <a:rPr lang="en-US" dirty="0" smtClean="0"/>
              <a:t> resistance among healthcare-associated Gram-negative bloodstream isolates between 1998 and 2007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64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Among two types of BSI, 8.2% and 3.7% respectively were resistant to </a:t>
            </a:r>
            <a:r>
              <a:rPr lang="en-US" dirty="0" err="1" smtClean="0"/>
              <a:t>fluoroquinolones</a:t>
            </a:r>
            <a:r>
              <a:rPr lang="en-US" dirty="0" smtClean="0"/>
              <a:t> ; 4.4% and 2.7% respectively were resistant to third-generation </a:t>
            </a:r>
            <a:r>
              <a:rPr lang="en-US" dirty="0" err="1" smtClean="0"/>
              <a:t>cephalosporins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There was a linear increase in </a:t>
            </a:r>
            <a:r>
              <a:rPr lang="en-US" dirty="0" err="1" smtClean="0"/>
              <a:t>fluoroquinolone</a:t>
            </a:r>
            <a:r>
              <a:rPr lang="en-US" dirty="0" smtClean="0"/>
              <a:t> resistance among healthcare-associated Gram-negative bloodstream isolates between 1998 and 2007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914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Patients with healthcare-associated Gram-negative BSI had a higher 28-day and 1-year mortality.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642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299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Patients with healthcare-associated Gram-negative BSI had a higher 28-day and 1-year mortality.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642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377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The administration of inappropriate empiric antimicrobial therapy in patients with Gram-negative BSI has been associated with increased mortality </a:t>
            </a:r>
          </a:p>
          <a:p>
            <a:r>
              <a:rPr lang="en-US" dirty="0" smtClean="0"/>
              <a:t>The inherent resistance mechanisms of P. </a:t>
            </a:r>
            <a:r>
              <a:rPr lang="en-US" dirty="0" err="1" smtClean="0"/>
              <a:t>aeruginosa</a:t>
            </a:r>
            <a:r>
              <a:rPr lang="en-US" dirty="0" smtClean="0"/>
              <a:t> and </a:t>
            </a:r>
            <a:r>
              <a:rPr lang="en-US" dirty="0" err="1" smtClean="0"/>
              <a:t>AmpC</a:t>
            </a:r>
            <a:r>
              <a:rPr lang="en-US" dirty="0" smtClean="0"/>
              <a:t> β-lactamase-producing </a:t>
            </a:r>
            <a:r>
              <a:rPr lang="en-US" dirty="0" err="1" smtClean="0"/>
              <a:t>Enterobacteriaceae</a:t>
            </a:r>
            <a:r>
              <a:rPr lang="en-US" dirty="0" smtClean="0"/>
              <a:t> requires careful selection of empiric antimicrobial regimen.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Patients with healthcare-associated Gram- negative BSI should receive empiric antimicrobial therapy with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antipseudomonal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activity, including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piperacillin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tazobactam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ticarcillin-clavulanate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ceftazidime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cefepime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carbapenems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(excluding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ertapenem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aztreonam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we suggest patients with healthcare-associated Gram-negative BSI should receive empiric antimicrobial agents that are not associated with a transient increase or induction of </a:t>
            </a:r>
            <a:r>
              <a:rPr lang="en-US" dirty="0" err="1" smtClean="0"/>
              <a:t>AmpC</a:t>
            </a:r>
            <a:r>
              <a:rPr lang="en-US" dirty="0" smtClean="0"/>
              <a:t> β-lactamase production, including </a:t>
            </a:r>
            <a:r>
              <a:rPr lang="en-US" dirty="0" err="1" smtClean="0"/>
              <a:t>cefepime</a:t>
            </a:r>
            <a:r>
              <a:rPr lang="en-US" dirty="0" smtClean="0"/>
              <a:t> and </a:t>
            </a:r>
            <a:r>
              <a:rPr lang="en-US" dirty="0" err="1" smtClean="0"/>
              <a:t>carbapenems</a:t>
            </a:r>
            <a:r>
              <a:rPr lang="en-US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92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652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03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02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952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26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48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74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143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82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980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231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80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13" y="3082199"/>
            <a:ext cx="6858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flipH="1">
            <a:off x="-113" y="0"/>
            <a:ext cx="6858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14351" y="1907659"/>
            <a:ext cx="3756149" cy="1045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14351" y="3082250"/>
            <a:ext cx="3756149" cy="687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35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35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35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56" y="3420000"/>
            <a:ext cx="5021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0DB7C4"/>
                </a:solidFill>
              </a:rPr>
              <a:pPr/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-55" y="1"/>
            <a:ext cx="5021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0" name="Shape 40"/>
          <p:cNvSpPr/>
          <p:nvPr/>
        </p:nvSpPr>
        <p:spPr>
          <a:xfrm flipH="1">
            <a:off x="-55" y="1"/>
            <a:ext cx="5021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33319" y="5598"/>
            <a:ext cx="266445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33319" y="1548525"/>
            <a:ext cx="1439099" cy="322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50"/>
            </a:lvl1pPr>
            <a:lvl2pPr lvl="1" rtl="0">
              <a:spcBef>
                <a:spcPts val="0"/>
              </a:spcBef>
              <a:buSzPct val="100000"/>
              <a:defRPr sz="1350"/>
            </a:lvl2pPr>
            <a:lvl3pPr lvl="2" rtl="0">
              <a:spcBef>
                <a:spcPts val="0"/>
              </a:spcBef>
              <a:buSzPct val="100000"/>
              <a:defRPr sz="135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146210" y="1548525"/>
            <a:ext cx="1439099" cy="322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50"/>
            </a:lvl1pPr>
            <a:lvl2pPr lvl="1" rtl="0">
              <a:spcBef>
                <a:spcPts val="0"/>
              </a:spcBef>
              <a:buSzPct val="100000"/>
              <a:defRPr sz="1350"/>
            </a:lvl2pPr>
            <a:lvl3pPr lvl="2" rtl="0">
              <a:spcBef>
                <a:spcPts val="0"/>
              </a:spcBef>
              <a:buSzPct val="100000"/>
              <a:defRPr sz="135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3659101" y="1548525"/>
            <a:ext cx="1439099" cy="322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50"/>
            </a:lvl1pPr>
            <a:lvl2pPr lvl="1" rtl="0">
              <a:spcBef>
                <a:spcPts val="0"/>
              </a:spcBef>
              <a:buSzPct val="100000"/>
              <a:defRPr sz="1350"/>
            </a:lvl2pPr>
            <a:lvl3pPr lvl="2" rtl="0">
              <a:spcBef>
                <a:spcPts val="0"/>
              </a:spcBef>
              <a:buSzPct val="100000"/>
              <a:defRPr sz="135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1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55" y="1"/>
            <a:ext cx="5021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8" name="Shape 48"/>
          <p:cNvSpPr/>
          <p:nvPr/>
        </p:nvSpPr>
        <p:spPr>
          <a:xfrm flipH="1">
            <a:off x="-55" y="1"/>
            <a:ext cx="5021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633319" y="5598"/>
            <a:ext cx="266445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217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mage backgroun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 flipH="1">
            <a:off x="-56" y="1"/>
            <a:ext cx="1388700" cy="5143499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3" name="Shape 53"/>
          <p:cNvSpPr/>
          <p:nvPr/>
        </p:nvSpPr>
        <p:spPr>
          <a:xfrm flipH="1">
            <a:off x="-56" y="1"/>
            <a:ext cx="1388700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76419" y="1292401"/>
            <a:ext cx="1035899" cy="1139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13887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981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-56" y="1"/>
            <a:ext cx="1388700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8" name="Shape 58"/>
          <p:cNvSpPr/>
          <p:nvPr/>
        </p:nvSpPr>
        <p:spPr>
          <a:xfrm flipH="1">
            <a:off x="-56" y="1"/>
            <a:ext cx="1388700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13887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67363" y="1284101"/>
            <a:ext cx="1044899" cy="19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270"/>
              </a:spcBef>
              <a:buClr>
                <a:srgbClr val="415665"/>
              </a:buClr>
              <a:buSzPct val="100000"/>
              <a:buNone/>
              <a:defRPr sz="9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4946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55" y="1"/>
            <a:ext cx="5021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63" name="Shape 63"/>
          <p:cNvSpPr/>
          <p:nvPr/>
        </p:nvSpPr>
        <p:spPr>
          <a:xfrm flipH="1">
            <a:off x="-55" y="1"/>
            <a:ext cx="5021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758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13" y="3082199"/>
            <a:ext cx="6858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flipH="1">
            <a:off x="-113" y="0"/>
            <a:ext cx="6858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14351" y="1907659"/>
            <a:ext cx="3756149" cy="1045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14351" y="3082250"/>
            <a:ext cx="3756149" cy="687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35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35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35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56" y="3420000"/>
            <a:ext cx="5021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0DB7C4"/>
                </a:solidFill>
              </a:rPr>
              <a:pPr/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55" y="1"/>
            <a:ext cx="5021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 flipH="1">
            <a:off x="-55" y="1"/>
            <a:ext cx="5021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33319" y="5598"/>
            <a:ext cx="266445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33319" y="1538076"/>
            <a:ext cx="3876750" cy="338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-55" y="1"/>
            <a:ext cx="5021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40" name="Shape 40"/>
          <p:cNvSpPr/>
          <p:nvPr/>
        </p:nvSpPr>
        <p:spPr>
          <a:xfrm flipH="1">
            <a:off x="-55" y="1"/>
            <a:ext cx="5021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33319" y="5598"/>
            <a:ext cx="266445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33319" y="1548525"/>
            <a:ext cx="1439099" cy="322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50"/>
            </a:lvl1pPr>
            <a:lvl2pPr lvl="1" rtl="0">
              <a:spcBef>
                <a:spcPts val="0"/>
              </a:spcBef>
              <a:buSzPct val="100000"/>
              <a:defRPr sz="1350"/>
            </a:lvl2pPr>
            <a:lvl3pPr lvl="2" rtl="0">
              <a:spcBef>
                <a:spcPts val="0"/>
              </a:spcBef>
              <a:buSzPct val="100000"/>
              <a:defRPr sz="135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146210" y="1548525"/>
            <a:ext cx="1439099" cy="322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50"/>
            </a:lvl1pPr>
            <a:lvl2pPr lvl="1" rtl="0">
              <a:spcBef>
                <a:spcPts val="0"/>
              </a:spcBef>
              <a:buSzPct val="100000"/>
              <a:defRPr sz="1350"/>
            </a:lvl2pPr>
            <a:lvl3pPr lvl="2" rtl="0">
              <a:spcBef>
                <a:spcPts val="0"/>
              </a:spcBef>
              <a:buSzPct val="100000"/>
              <a:defRPr sz="135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3659101" y="1548525"/>
            <a:ext cx="1439099" cy="322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50"/>
            </a:lvl1pPr>
            <a:lvl2pPr lvl="1" rtl="0">
              <a:spcBef>
                <a:spcPts val="0"/>
              </a:spcBef>
              <a:buSzPct val="100000"/>
              <a:defRPr sz="1350"/>
            </a:lvl2pPr>
            <a:lvl3pPr lvl="2" rtl="0">
              <a:spcBef>
                <a:spcPts val="0"/>
              </a:spcBef>
              <a:buSzPct val="100000"/>
              <a:defRPr sz="135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55" y="1"/>
            <a:ext cx="5021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48" name="Shape 48"/>
          <p:cNvSpPr/>
          <p:nvPr/>
        </p:nvSpPr>
        <p:spPr>
          <a:xfrm flipH="1">
            <a:off x="-55" y="1"/>
            <a:ext cx="5021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633319" y="5598"/>
            <a:ext cx="266445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mage backgroun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 flipH="1">
            <a:off x="-56" y="1"/>
            <a:ext cx="1388700" cy="5143499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53" name="Shape 53"/>
          <p:cNvSpPr/>
          <p:nvPr/>
        </p:nvSpPr>
        <p:spPr>
          <a:xfrm flipH="1">
            <a:off x="-56" y="1"/>
            <a:ext cx="1388700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76419" y="1292401"/>
            <a:ext cx="1035899" cy="1139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35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13887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-113" y="4156674"/>
            <a:ext cx="6858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" name="Shape 11"/>
          <p:cNvSpPr/>
          <p:nvPr/>
        </p:nvSpPr>
        <p:spPr>
          <a:xfrm flipH="1">
            <a:off x="-113" y="1"/>
            <a:ext cx="6858000" cy="41567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14351" y="2525226"/>
            <a:ext cx="3982274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45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45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45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45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45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45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45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45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76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>
            <a:off x="-113" y="3769824"/>
            <a:ext cx="6858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1" name="Shape 21"/>
          <p:cNvSpPr/>
          <p:nvPr/>
        </p:nvSpPr>
        <p:spPr>
          <a:xfrm flipH="1">
            <a:off x="-113" y="0"/>
            <a:ext cx="6858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212357" y="0"/>
            <a:ext cx="4433174" cy="376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2695050" y="3670520"/>
            <a:ext cx="1467900" cy="6536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5400" b="1">
                <a:solidFill>
                  <a:srgbClr val="0DB7C4"/>
                </a:solidFill>
              </a:rPr>
              <a:t>”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-56" y="3420000"/>
            <a:ext cx="5021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0DB7C4"/>
                </a:solidFill>
              </a:rPr>
              <a:pPr/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16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55" y="1"/>
            <a:ext cx="5021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27"/>
          <p:cNvSpPr/>
          <p:nvPr/>
        </p:nvSpPr>
        <p:spPr>
          <a:xfrm flipH="1">
            <a:off x="-55" y="1"/>
            <a:ext cx="5021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33319" y="5598"/>
            <a:ext cx="266445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33319" y="1538076"/>
            <a:ext cx="3876750" cy="338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751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>
            <a:off x="-55" y="1"/>
            <a:ext cx="5021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Shape 33"/>
          <p:cNvSpPr/>
          <p:nvPr/>
        </p:nvSpPr>
        <p:spPr>
          <a:xfrm flipH="1">
            <a:off x="-55" y="1"/>
            <a:ext cx="5021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33319" y="5598"/>
            <a:ext cx="266445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33319" y="1534256"/>
            <a:ext cx="2103524" cy="332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500"/>
            </a:lvl1pPr>
            <a:lvl2pPr lvl="1">
              <a:spcBef>
                <a:spcPts val="0"/>
              </a:spcBef>
              <a:buSzPct val="100000"/>
              <a:defRPr sz="1500"/>
            </a:lvl2pPr>
            <a:lvl3pPr lvl="2">
              <a:spcBef>
                <a:spcPts val="0"/>
              </a:spcBef>
              <a:buSzPct val="100000"/>
              <a:defRPr sz="1500"/>
            </a:lvl3pPr>
            <a:lvl4pPr lvl="3">
              <a:spcBef>
                <a:spcPts val="0"/>
              </a:spcBef>
              <a:buSzPct val="100000"/>
              <a:defRPr sz="1500"/>
            </a:lvl4pPr>
            <a:lvl5pPr lvl="4">
              <a:spcBef>
                <a:spcPts val="0"/>
              </a:spcBef>
              <a:buSzPct val="100000"/>
              <a:defRPr sz="1500"/>
            </a:lvl5pPr>
            <a:lvl6pPr lvl="5">
              <a:spcBef>
                <a:spcPts val="0"/>
              </a:spcBef>
              <a:buSzPct val="100000"/>
              <a:defRPr sz="1500"/>
            </a:lvl6pPr>
            <a:lvl7pPr lvl="6">
              <a:spcBef>
                <a:spcPts val="0"/>
              </a:spcBef>
              <a:buSzPct val="100000"/>
              <a:defRPr sz="1500"/>
            </a:lvl7pPr>
            <a:lvl8pPr lvl="7">
              <a:spcBef>
                <a:spcPts val="0"/>
              </a:spcBef>
              <a:buSzPct val="100000"/>
              <a:defRPr sz="1500"/>
            </a:lvl8pPr>
            <a:lvl9pPr lvl="8">
              <a:spcBef>
                <a:spcPts val="0"/>
              </a:spcBef>
              <a:buSzPct val="100000"/>
              <a:defRPr sz="15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863592" y="1534256"/>
            <a:ext cx="2103524" cy="332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500"/>
            </a:lvl1pPr>
            <a:lvl2pPr lvl="1">
              <a:spcBef>
                <a:spcPts val="0"/>
              </a:spcBef>
              <a:buSzPct val="100000"/>
              <a:defRPr sz="1500"/>
            </a:lvl2pPr>
            <a:lvl3pPr lvl="2">
              <a:spcBef>
                <a:spcPts val="0"/>
              </a:spcBef>
              <a:buSzPct val="100000"/>
              <a:defRPr sz="1500"/>
            </a:lvl3pPr>
            <a:lvl4pPr lvl="3">
              <a:spcBef>
                <a:spcPts val="0"/>
              </a:spcBef>
              <a:buSzPct val="100000"/>
              <a:defRPr sz="1500"/>
            </a:lvl4pPr>
            <a:lvl5pPr lvl="4">
              <a:spcBef>
                <a:spcPts val="0"/>
              </a:spcBef>
              <a:buSzPct val="100000"/>
              <a:defRPr sz="1500"/>
            </a:lvl5pPr>
            <a:lvl6pPr lvl="5">
              <a:spcBef>
                <a:spcPts val="0"/>
              </a:spcBef>
              <a:buSzPct val="100000"/>
              <a:defRPr sz="1500"/>
            </a:lvl6pPr>
            <a:lvl7pPr lvl="6">
              <a:spcBef>
                <a:spcPts val="0"/>
              </a:spcBef>
              <a:buSzPct val="100000"/>
              <a:defRPr sz="1500"/>
            </a:lvl7pPr>
            <a:lvl8pPr lvl="7">
              <a:spcBef>
                <a:spcPts val="0"/>
              </a:spcBef>
              <a:buSzPct val="100000"/>
              <a:defRPr sz="1500"/>
            </a:lvl8pPr>
            <a:lvl9pPr lvl="8">
              <a:spcBef>
                <a:spcPts val="0"/>
              </a:spcBef>
              <a:buSzPct val="100000"/>
              <a:defRPr sz="15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 sz="1800" smtClean="0"/>
              <a:pPr/>
              <a:t>‹#›</a:t>
            </a:fld>
            <a:endParaRPr lang="en" sz="1800"/>
          </a:p>
        </p:txBody>
      </p:sp>
    </p:spTree>
    <p:extLst>
      <p:ext uri="{BB962C8B-B14F-4D97-AF65-F5344CB8AC3E}">
        <p14:creationId xmlns:p14="http://schemas.microsoft.com/office/powerpoint/2010/main" val="3997822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33319" y="5598"/>
            <a:ext cx="266445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33319" y="1538076"/>
            <a:ext cx="387675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 sz="180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pPr algn="ctr"/>
              <a:t>‹#›</a:t>
            </a:fld>
            <a:endParaRPr lang="en"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33319" y="5598"/>
            <a:ext cx="266445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33319" y="1538076"/>
            <a:ext cx="387675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56" y="1"/>
            <a:ext cx="5021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 sz="180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pPr algn="ctr"/>
              <a:t>‹#›</a:t>
            </a:fld>
            <a:endParaRPr lang="en"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387113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ncbi.nlm.nih.gov/pmc/articles/PMC182044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Shape 69"/>
          <p:cNvGrpSpPr/>
          <p:nvPr/>
        </p:nvGrpSpPr>
        <p:grpSpPr>
          <a:xfrm>
            <a:off x="4900105" y="956235"/>
            <a:ext cx="1590738" cy="3270817"/>
            <a:chOff x="5160100" y="1609475"/>
            <a:chExt cx="975300" cy="2005375"/>
          </a:xfrm>
        </p:grpSpPr>
        <p:sp>
          <p:nvSpPr>
            <p:cNvPr id="70" name="Shape 70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1" name="Shape 71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0A95B0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514351" y="2536857"/>
            <a:ext cx="3982274" cy="86984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sz="2600" dirty="0"/>
              <a:t>Impact of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Healthcare-associated Acquisition </a:t>
            </a:r>
            <a:r>
              <a:rPr lang="en-US" sz="2600" dirty="0"/>
              <a:t>on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Community-onset </a:t>
            </a:r>
            <a:br>
              <a:rPr lang="en-US" sz="2600" dirty="0" smtClean="0"/>
            </a:br>
            <a:r>
              <a:rPr lang="en-US" sz="2600" dirty="0" smtClean="0"/>
              <a:t>Gram-negative Bloodstream  Infection</a:t>
            </a:r>
            <a:endParaRPr lang="en" sz="2600" dirty="0"/>
          </a:p>
        </p:txBody>
      </p:sp>
      <p:grpSp>
        <p:nvGrpSpPr>
          <p:cNvPr id="73" name="Shape 73"/>
          <p:cNvGrpSpPr/>
          <p:nvPr/>
        </p:nvGrpSpPr>
        <p:grpSpPr>
          <a:xfrm>
            <a:off x="5894298" y="1390226"/>
            <a:ext cx="325350" cy="325350"/>
            <a:chOff x="5382800" y="412975"/>
            <a:chExt cx="433800" cy="433800"/>
          </a:xfrm>
        </p:grpSpPr>
        <p:sp>
          <p:nvSpPr>
            <p:cNvPr id="74" name="Shape 7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5" name="Shape 75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6" name="Shape 76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835" y="1390226"/>
            <a:ext cx="440097" cy="362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549428" y="3437826"/>
            <a:ext cx="10198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osis" panose="020B0604020202020204" charset="0"/>
              </a:rPr>
              <a:t>Group 20</a:t>
            </a:r>
          </a:p>
          <a:p>
            <a:r>
              <a:rPr lang="en-US" dirty="0" smtClean="0">
                <a:latin typeface="Dosis" panose="020B0604020202020204" charset="0"/>
              </a:rPr>
              <a:t>Wang Tianqi</a:t>
            </a:r>
          </a:p>
          <a:p>
            <a:r>
              <a:rPr lang="en-US" dirty="0" smtClean="0">
                <a:latin typeface="Dosis" panose="020B0604020202020204" charset="0"/>
              </a:rPr>
              <a:t>Cao </a:t>
            </a:r>
            <a:r>
              <a:rPr lang="en-US" dirty="0" err="1" smtClean="0">
                <a:latin typeface="Dosis" panose="020B0604020202020204" charset="0"/>
              </a:rPr>
              <a:t>Shuwei</a:t>
            </a:r>
            <a:endParaRPr lang="en-SG" dirty="0"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367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95B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90" y="1501871"/>
            <a:ext cx="4947481" cy="3060318"/>
          </a:xfrm>
          <a:prstGeom prst="rect">
            <a:avLst/>
          </a:prstGeom>
        </p:spPr>
      </p:pic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33319" y="647136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>
                <a:solidFill>
                  <a:srgbClr val="FFFFFF"/>
                </a:solidFill>
              </a:rPr>
              <a:t>DATA COLLECTION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398589" y="1444204"/>
            <a:ext cx="698554" cy="361061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4745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" sz="1200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Olmsted County </a:t>
            </a:r>
            <a:endParaRPr lang="en" sz="12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lang="en"/>
          </a:p>
        </p:txBody>
      </p:sp>
      <p:sp>
        <p:nvSpPr>
          <p:cNvPr id="257" name="Shape 257"/>
          <p:cNvSpPr/>
          <p:nvPr/>
        </p:nvSpPr>
        <p:spPr>
          <a:xfrm rot="8100000">
            <a:off x="3567218" y="1965908"/>
            <a:ext cx="86868" cy="86868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9" name="TextBox 8"/>
          <p:cNvSpPr txBox="1"/>
          <p:nvPr/>
        </p:nvSpPr>
        <p:spPr>
          <a:xfrm>
            <a:off x="517200" y="2009342"/>
            <a:ext cx="235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Dosis" panose="020B0604020202020204" charset="0"/>
              </a:rPr>
              <a:t> </a:t>
            </a:r>
          </a:p>
          <a:p>
            <a:endParaRPr lang="en-SG" sz="2000" dirty="0">
              <a:solidFill>
                <a:srgbClr val="FFFFFF"/>
              </a:solidFill>
              <a:latin typeface="Dosis" panose="020B0604020202020204" charset="0"/>
            </a:endParaRPr>
          </a:p>
        </p:txBody>
      </p:sp>
      <p:cxnSp>
        <p:nvCxnSpPr>
          <p:cNvPr id="30" name="Shape 285"/>
          <p:cNvCxnSpPr/>
          <p:nvPr/>
        </p:nvCxnSpPr>
        <p:spPr>
          <a:xfrm>
            <a:off x="-3600" y="2914650"/>
            <a:ext cx="6865199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1" name="Shape 286"/>
          <p:cNvCxnSpPr/>
          <p:nvPr/>
        </p:nvCxnSpPr>
        <p:spPr>
          <a:xfrm rot="10800000">
            <a:off x="1578769" y="2285999"/>
            <a:ext cx="0" cy="65722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2" name="Shape 287"/>
          <p:cNvCxnSpPr/>
          <p:nvPr/>
        </p:nvCxnSpPr>
        <p:spPr>
          <a:xfrm>
            <a:off x="3307344" y="2878931"/>
            <a:ext cx="0" cy="65722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3" name="Shape 288"/>
          <p:cNvCxnSpPr/>
          <p:nvPr/>
        </p:nvCxnSpPr>
        <p:spPr>
          <a:xfrm rot="10800000">
            <a:off x="5000597" y="2285999"/>
            <a:ext cx="0" cy="65722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" name="Shape 289"/>
          <p:cNvSpPr txBox="1"/>
          <p:nvPr/>
        </p:nvSpPr>
        <p:spPr>
          <a:xfrm>
            <a:off x="517200" y="1664810"/>
            <a:ext cx="935774" cy="3118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Dosis" panose="020B0604020202020204" charset="0"/>
              </a:rPr>
              <a:t>Laboratory Databases from the only 2 Medical Centers</a:t>
            </a:r>
          </a:p>
          <a:p>
            <a:pPr algn="ctr"/>
            <a:endParaRPr lang="en" sz="1350" b="1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" name="Shape 290"/>
          <p:cNvSpPr txBox="1"/>
          <p:nvPr/>
        </p:nvSpPr>
        <p:spPr>
          <a:xfrm>
            <a:off x="2079966" y="3210423"/>
            <a:ext cx="1186351" cy="135176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200" dirty="0" smtClean="0">
                <a:solidFill>
                  <a:srgbClr val="FFFFFF"/>
                </a:solidFill>
                <a:latin typeface="Dosis" panose="020B0604020202020204" charset="0"/>
                <a:ea typeface="Source Sans Pro"/>
                <a:cs typeface="Source Sans Pro"/>
                <a:sym typeface="Source Sans Pro"/>
              </a:rPr>
              <a:t>The Rochster Epidemiology Project (REP) medical records-linkage system</a:t>
            </a:r>
            <a:endParaRPr lang="en" sz="1200" dirty="0">
              <a:solidFill>
                <a:srgbClr val="FFFFFF"/>
              </a:solidFill>
              <a:latin typeface="Dosis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7" name="Shape 292"/>
          <p:cNvGrpSpPr/>
          <p:nvPr/>
        </p:nvGrpSpPr>
        <p:grpSpPr>
          <a:xfrm>
            <a:off x="1416086" y="2751975"/>
            <a:ext cx="325350" cy="325350"/>
            <a:chOff x="5382800" y="412975"/>
            <a:chExt cx="433800" cy="433800"/>
          </a:xfrm>
          <a:solidFill>
            <a:srgbClr val="FFC000">
              <a:alpha val="70000"/>
            </a:srgbClr>
          </a:solidFill>
        </p:grpSpPr>
        <p:sp>
          <p:nvSpPr>
            <p:cNvPr id="38" name="Shape 293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9" name="Shape 294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0" name="Shape 295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41" name="Shape 296"/>
          <p:cNvGrpSpPr/>
          <p:nvPr/>
        </p:nvGrpSpPr>
        <p:grpSpPr>
          <a:xfrm>
            <a:off x="3144661" y="2751975"/>
            <a:ext cx="325350" cy="325350"/>
            <a:chOff x="5382800" y="412975"/>
            <a:chExt cx="433800" cy="433800"/>
          </a:xfrm>
          <a:solidFill>
            <a:srgbClr val="FFC000">
              <a:alpha val="70000"/>
            </a:srgbClr>
          </a:solidFill>
        </p:grpSpPr>
        <p:sp>
          <p:nvSpPr>
            <p:cNvPr id="42" name="Shape 29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3" name="Shape 298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4" name="Shape 299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45" name="Shape 300"/>
          <p:cNvGrpSpPr/>
          <p:nvPr/>
        </p:nvGrpSpPr>
        <p:grpSpPr>
          <a:xfrm>
            <a:off x="4837914" y="2751975"/>
            <a:ext cx="325350" cy="325350"/>
            <a:chOff x="5382800" y="412975"/>
            <a:chExt cx="433800" cy="433800"/>
          </a:xfrm>
          <a:solidFill>
            <a:srgbClr val="FFC000">
              <a:alpha val="70000"/>
            </a:srgbClr>
          </a:solidFill>
        </p:grpSpPr>
        <p:sp>
          <p:nvSpPr>
            <p:cNvPr id="46" name="Shape 301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7" name="Shape 302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8" name="Shape 303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49" name="Shape 290"/>
          <p:cNvSpPr txBox="1"/>
          <p:nvPr/>
        </p:nvSpPr>
        <p:spPr>
          <a:xfrm>
            <a:off x="5247777" y="1530411"/>
            <a:ext cx="1295784" cy="135176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200" dirty="0" smtClean="0">
                <a:solidFill>
                  <a:srgbClr val="FFFFFF"/>
                </a:solidFill>
                <a:latin typeface="Dosis" panose="020B0604020202020204" charset="0"/>
                <a:ea typeface="Source Sans Pro"/>
                <a:cs typeface="Source Sans Pro"/>
                <a:sym typeface="Source Sans Pro"/>
              </a:rPr>
              <a:t>Excluded residents lived outside the county, and patients with recurrent episodes of BSI</a:t>
            </a:r>
            <a:endParaRPr lang="en" sz="1200" dirty="0">
              <a:solidFill>
                <a:srgbClr val="FFFFFF"/>
              </a:solidFill>
              <a:latin typeface="Dosis" panose="020B0604020202020204" charset="0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1559105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33319" y="647136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STATISTICAL ANALYSIS</a:t>
            </a:r>
            <a:endParaRPr lang="en" dirty="0"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921715" y="1954626"/>
            <a:ext cx="1439099" cy="666936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sz="1200" b="1" dirty="0" smtClean="0">
                <a:latin typeface="Dosis" panose="020B0604020202020204" charset="0"/>
              </a:rPr>
              <a:t>3</a:t>
            </a:r>
            <a:r>
              <a:rPr lang="en" sz="1200" b="1" baseline="30000" dirty="0" smtClean="0">
                <a:latin typeface="Dosis" panose="020B0604020202020204" charset="0"/>
              </a:rPr>
              <a:t>rd</a:t>
            </a:r>
            <a:r>
              <a:rPr lang="en" sz="1200" b="1" dirty="0" smtClean="0">
                <a:latin typeface="Dosis" panose="020B0604020202020204" charset="0"/>
              </a:rPr>
              <a:t> Objective – </a:t>
            </a:r>
          </a:p>
          <a:p>
            <a:pPr>
              <a:buNone/>
            </a:pPr>
            <a:r>
              <a:rPr lang="en" sz="1200" b="1" dirty="0" smtClean="0">
                <a:latin typeface="Dosis" panose="020B0604020202020204" charset="0"/>
              </a:rPr>
              <a:t>Mortality rates and risk factors</a:t>
            </a:r>
            <a:endParaRPr lang="en" sz="1200" b="1" dirty="0">
              <a:latin typeface="Dosis" panose="020B0604020202020204" charset="0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lang="en"/>
          </a:p>
        </p:txBody>
      </p:sp>
      <p:grpSp>
        <p:nvGrpSpPr>
          <p:cNvPr id="189" name="Shape 189"/>
          <p:cNvGrpSpPr/>
          <p:nvPr/>
        </p:nvGrpSpPr>
        <p:grpSpPr>
          <a:xfrm>
            <a:off x="6256417" y="2349938"/>
            <a:ext cx="325350" cy="325350"/>
            <a:chOff x="5382800" y="412975"/>
            <a:chExt cx="433800" cy="433800"/>
          </a:xfrm>
        </p:grpSpPr>
        <p:sp>
          <p:nvSpPr>
            <p:cNvPr id="190" name="Shape 19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5571939" y="3438816"/>
            <a:ext cx="205426" cy="205426"/>
            <a:chOff x="5382800" y="412975"/>
            <a:chExt cx="433800" cy="433800"/>
          </a:xfrm>
        </p:grpSpPr>
        <p:sp>
          <p:nvSpPr>
            <p:cNvPr id="194" name="Shape 19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97" name="Shape 197"/>
          <p:cNvGrpSpPr/>
          <p:nvPr/>
        </p:nvGrpSpPr>
        <p:grpSpPr>
          <a:xfrm>
            <a:off x="5360814" y="1458678"/>
            <a:ext cx="403792" cy="403792"/>
            <a:chOff x="5382800" y="412975"/>
            <a:chExt cx="433800" cy="433800"/>
          </a:xfrm>
        </p:grpSpPr>
        <p:sp>
          <p:nvSpPr>
            <p:cNvPr id="198" name="Shape 19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2" name="Shape 391"/>
          <p:cNvSpPr/>
          <p:nvPr/>
        </p:nvSpPr>
        <p:spPr>
          <a:xfrm>
            <a:off x="5140199" y="1070437"/>
            <a:ext cx="1441568" cy="3152644"/>
          </a:xfrm>
          <a:custGeom>
            <a:avLst/>
            <a:gdLst/>
            <a:ahLst/>
            <a:cxnLst/>
            <a:rect l="0" t="0" r="0" b="0"/>
            <a:pathLst>
              <a:path w="39012" h="80215" extrusionOk="0">
                <a:moveTo>
                  <a:pt x="20116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066" y="1219"/>
                </a:lnTo>
                <a:lnTo>
                  <a:pt x="22310" y="1524"/>
                </a:lnTo>
                <a:lnTo>
                  <a:pt x="22554" y="1768"/>
                </a:lnTo>
                <a:lnTo>
                  <a:pt x="22737" y="2072"/>
                </a:lnTo>
                <a:lnTo>
                  <a:pt x="22980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285" y="4998"/>
                </a:lnTo>
                <a:lnTo>
                  <a:pt x="23224" y="5791"/>
                </a:lnTo>
                <a:lnTo>
                  <a:pt x="23102" y="6583"/>
                </a:lnTo>
                <a:lnTo>
                  <a:pt x="2279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140" y="10850"/>
                </a:lnTo>
                <a:lnTo>
                  <a:pt x="1871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885" y="9570"/>
                </a:lnTo>
                <a:lnTo>
                  <a:pt x="16763" y="9387"/>
                </a:lnTo>
                <a:lnTo>
                  <a:pt x="16641" y="9265"/>
                </a:lnTo>
                <a:lnTo>
                  <a:pt x="16458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788" y="3474"/>
                </a:lnTo>
                <a:lnTo>
                  <a:pt x="15971" y="2804"/>
                </a:lnTo>
                <a:lnTo>
                  <a:pt x="16215" y="2194"/>
                </a:lnTo>
                <a:lnTo>
                  <a:pt x="16580" y="1585"/>
                </a:lnTo>
                <a:lnTo>
                  <a:pt x="16824" y="1341"/>
                </a:lnTo>
                <a:lnTo>
                  <a:pt x="17068" y="1097"/>
                </a:lnTo>
                <a:lnTo>
                  <a:pt x="17617" y="731"/>
                </a:lnTo>
                <a:lnTo>
                  <a:pt x="18226" y="549"/>
                </a:lnTo>
                <a:lnTo>
                  <a:pt x="18836" y="427"/>
                </a:lnTo>
                <a:lnTo>
                  <a:pt x="19506" y="3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06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445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12" y="40046"/>
                </a:lnTo>
                <a:lnTo>
                  <a:pt x="4085" y="40412"/>
                </a:lnTo>
                <a:lnTo>
                  <a:pt x="3597" y="40717"/>
                </a:lnTo>
                <a:lnTo>
                  <a:pt x="3110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755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3952" y="39437"/>
                </a:moveTo>
                <a:lnTo>
                  <a:pt x="34074" y="39741"/>
                </a:lnTo>
                <a:lnTo>
                  <a:pt x="34196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27" y="40778"/>
                </a:lnTo>
                <a:lnTo>
                  <a:pt x="35232" y="40899"/>
                </a:lnTo>
                <a:lnTo>
                  <a:pt x="35598" y="40960"/>
                </a:lnTo>
                <a:lnTo>
                  <a:pt x="35903" y="40960"/>
                </a:lnTo>
                <a:lnTo>
                  <a:pt x="35537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1" y="40046"/>
                </a:lnTo>
                <a:lnTo>
                  <a:pt x="33952" y="39437"/>
                </a:lnTo>
                <a:close/>
                <a:moveTo>
                  <a:pt x="15361" y="56138"/>
                </a:moveTo>
                <a:lnTo>
                  <a:pt x="15178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849" y="58454"/>
                </a:lnTo>
                <a:lnTo>
                  <a:pt x="16154" y="58576"/>
                </a:lnTo>
                <a:lnTo>
                  <a:pt x="16458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677" y="58393"/>
                </a:lnTo>
                <a:lnTo>
                  <a:pt x="17921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6" y="58332"/>
                </a:lnTo>
                <a:lnTo>
                  <a:pt x="17495" y="58332"/>
                </a:lnTo>
                <a:lnTo>
                  <a:pt x="17251" y="58454"/>
                </a:lnTo>
                <a:lnTo>
                  <a:pt x="17007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6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239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12" y="57052"/>
                </a:lnTo>
                <a:lnTo>
                  <a:pt x="23651" y="57357"/>
                </a:lnTo>
                <a:lnTo>
                  <a:pt x="23529" y="57601"/>
                </a:lnTo>
                <a:lnTo>
                  <a:pt x="23407" y="57905"/>
                </a:lnTo>
                <a:lnTo>
                  <a:pt x="23163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371" y="58454"/>
                </a:lnTo>
                <a:lnTo>
                  <a:pt x="22127" y="58515"/>
                </a:lnTo>
                <a:lnTo>
                  <a:pt x="21822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847" y="57905"/>
                </a:lnTo>
                <a:lnTo>
                  <a:pt x="20847" y="57905"/>
                </a:lnTo>
                <a:lnTo>
                  <a:pt x="21030" y="58210"/>
                </a:lnTo>
                <a:lnTo>
                  <a:pt x="21274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188" y="58698"/>
                </a:lnTo>
                <a:lnTo>
                  <a:pt x="22554" y="58698"/>
                </a:lnTo>
                <a:lnTo>
                  <a:pt x="22859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34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773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567" y="57418"/>
                </a:lnTo>
                <a:lnTo>
                  <a:pt x="19689" y="57844"/>
                </a:lnTo>
                <a:lnTo>
                  <a:pt x="19811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11" y="60283"/>
                </a:lnTo>
                <a:lnTo>
                  <a:pt x="19689" y="61319"/>
                </a:lnTo>
                <a:lnTo>
                  <a:pt x="19628" y="62843"/>
                </a:lnTo>
                <a:lnTo>
                  <a:pt x="19628" y="64305"/>
                </a:lnTo>
                <a:lnTo>
                  <a:pt x="19567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750" y="69486"/>
                </a:lnTo>
                <a:lnTo>
                  <a:pt x="19689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384" y="64366"/>
                </a:lnTo>
                <a:lnTo>
                  <a:pt x="19323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079" y="58393"/>
                </a:lnTo>
                <a:lnTo>
                  <a:pt x="19262" y="57844"/>
                </a:lnTo>
                <a:lnTo>
                  <a:pt x="19384" y="57235"/>
                </a:lnTo>
                <a:lnTo>
                  <a:pt x="19445" y="56625"/>
                </a:lnTo>
                <a:lnTo>
                  <a:pt x="19384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9" y="14080"/>
                </a:lnTo>
                <a:lnTo>
                  <a:pt x="25784" y="14080"/>
                </a:lnTo>
                <a:lnTo>
                  <a:pt x="26638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15" y="15055"/>
                </a:lnTo>
                <a:lnTo>
                  <a:pt x="29320" y="15421"/>
                </a:lnTo>
                <a:lnTo>
                  <a:pt x="29563" y="15787"/>
                </a:lnTo>
                <a:lnTo>
                  <a:pt x="29990" y="16518"/>
                </a:lnTo>
                <a:lnTo>
                  <a:pt x="30356" y="17311"/>
                </a:lnTo>
                <a:lnTo>
                  <a:pt x="30539" y="17676"/>
                </a:lnTo>
                <a:lnTo>
                  <a:pt x="30600" y="18103"/>
                </a:lnTo>
                <a:lnTo>
                  <a:pt x="30661" y="19017"/>
                </a:lnTo>
                <a:lnTo>
                  <a:pt x="30661" y="19932"/>
                </a:lnTo>
                <a:lnTo>
                  <a:pt x="30600" y="20846"/>
                </a:lnTo>
                <a:lnTo>
                  <a:pt x="30600" y="21151"/>
                </a:lnTo>
                <a:lnTo>
                  <a:pt x="30661" y="21455"/>
                </a:lnTo>
                <a:lnTo>
                  <a:pt x="30965" y="23345"/>
                </a:lnTo>
                <a:lnTo>
                  <a:pt x="31209" y="25235"/>
                </a:lnTo>
                <a:lnTo>
                  <a:pt x="31270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80" y="28465"/>
                </a:lnTo>
                <a:lnTo>
                  <a:pt x="32123" y="28770"/>
                </a:lnTo>
                <a:lnTo>
                  <a:pt x="32245" y="29136"/>
                </a:lnTo>
                <a:lnTo>
                  <a:pt x="32550" y="29928"/>
                </a:lnTo>
                <a:lnTo>
                  <a:pt x="32916" y="30781"/>
                </a:lnTo>
                <a:lnTo>
                  <a:pt x="33160" y="31696"/>
                </a:lnTo>
                <a:lnTo>
                  <a:pt x="33343" y="32366"/>
                </a:lnTo>
                <a:lnTo>
                  <a:pt x="33464" y="33097"/>
                </a:lnTo>
                <a:lnTo>
                  <a:pt x="33647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35" y="38705"/>
                </a:lnTo>
                <a:lnTo>
                  <a:pt x="34135" y="38827"/>
                </a:lnTo>
                <a:lnTo>
                  <a:pt x="34196" y="38888"/>
                </a:lnTo>
                <a:lnTo>
                  <a:pt x="34501" y="38827"/>
                </a:lnTo>
                <a:lnTo>
                  <a:pt x="34866" y="38705"/>
                </a:lnTo>
                <a:lnTo>
                  <a:pt x="35293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06" y="41936"/>
                </a:lnTo>
                <a:lnTo>
                  <a:pt x="38585" y="41997"/>
                </a:lnTo>
                <a:lnTo>
                  <a:pt x="38219" y="41997"/>
                </a:lnTo>
                <a:lnTo>
                  <a:pt x="37853" y="41875"/>
                </a:lnTo>
                <a:lnTo>
                  <a:pt x="37609" y="41753"/>
                </a:lnTo>
                <a:lnTo>
                  <a:pt x="37365" y="41570"/>
                </a:lnTo>
                <a:lnTo>
                  <a:pt x="37000" y="41204"/>
                </a:lnTo>
                <a:lnTo>
                  <a:pt x="36817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29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853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756" y="43399"/>
                </a:lnTo>
                <a:lnTo>
                  <a:pt x="36512" y="42972"/>
                </a:lnTo>
                <a:lnTo>
                  <a:pt x="36146" y="42606"/>
                </a:lnTo>
                <a:lnTo>
                  <a:pt x="36024" y="42545"/>
                </a:lnTo>
                <a:lnTo>
                  <a:pt x="3584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2" y="43399"/>
                </a:lnTo>
                <a:lnTo>
                  <a:pt x="36207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24" y="45410"/>
                </a:lnTo>
                <a:lnTo>
                  <a:pt x="35964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05" y="45166"/>
                </a:lnTo>
                <a:lnTo>
                  <a:pt x="34805" y="45410"/>
                </a:lnTo>
                <a:lnTo>
                  <a:pt x="34683" y="45593"/>
                </a:lnTo>
                <a:lnTo>
                  <a:pt x="34623" y="45654"/>
                </a:lnTo>
                <a:lnTo>
                  <a:pt x="34562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13" y="42911"/>
                </a:lnTo>
                <a:lnTo>
                  <a:pt x="33891" y="42850"/>
                </a:lnTo>
                <a:lnTo>
                  <a:pt x="33708" y="42911"/>
                </a:lnTo>
                <a:lnTo>
                  <a:pt x="33647" y="42972"/>
                </a:lnTo>
                <a:lnTo>
                  <a:pt x="33586" y="43094"/>
                </a:lnTo>
                <a:lnTo>
                  <a:pt x="33586" y="43338"/>
                </a:lnTo>
                <a:lnTo>
                  <a:pt x="33586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5044"/>
                </a:lnTo>
                <a:lnTo>
                  <a:pt x="33403" y="44983"/>
                </a:lnTo>
                <a:lnTo>
                  <a:pt x="33343" y="44922"/>
                </a:lnTo>
                <a:lnTo>
                  <a:pt x="33282" y="44679"/>
                </a:lnTo>
                <a:lnTo>
                  <a:pt x="33221" y="44435"/>
                </a:lnTo>
                <a:lnTo>
                  <a:pt x="33221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28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11" y="39619"/>
                </a:lnTo>
                <a:lnTo>
                  <a:pt x="32794" y="39498"/>
                </a:lnTo>
                <a:lnTo>
                  <a:pt x="32855" y="39437"/>
                </a:lnTo>
                <a:lnTo>
                  <a:pt x="32916" y="39376"/>
                </a:lnTo>
                <a:lnTo>
                  <a:pt x="32855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062" y="38400"/>
                </a:lnTo>
                <a:lnTo>
                  <a:pt x="31636" y="37364"/>
                </a:lnTo>
                <a:lnTo>
                  <a:pt x="30722" y="35414"/>
                </a:lnTo>
                <a:lnTo>
                  <a:pt x="29746" y="33463"/>
                </a:lnTo>
                <a:lnTo>
                  <a:pt x="29381" y="32488"/>
                </a:lnTo>
                <a:lnTo>
                  <a:pt x="28954" y="31452"/>
                </a:lnTo>
                <a:lnTo>
                  <a:pt x="28649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491" y="24259"/>
                </a:lnTo>
                <a:lnTo>
                  <a:pt x="27613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796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369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552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08" y="23833"/>
                </a:lnTo>
                <a:lnTo>
                  <a:pt x="27186" y="24076"/>
                </a:lnTo>
                <a:lnTo>
                  <a:pt x="27003" y="24320"/>
                </a:lnTo>
                <a:lnTo>
                  <a:pt x="26820" y="24503"/>
                </a:lnTo>
                <a:lnTo>
                  <a:pt x="26577" y="24686"/>
                </a:lnTo>
                <a:lnTo>
                  <a:pt x="26333" y="24808"/>
                </a:lnTo>
                <a:lnTo>
                  <a:pt x="25784" y="24991"/>
                </a:lnTo>
                <a:lnTo>
                  <a:pt x="25236" y="25052"/>
                </a:lnTo>
                <a:lnTo>
                  <a:pt x="24017" y="25235"/>
                </a:lnTo>
                <a:lnTo>
                  <a:pt x="23468" y="25295"/>
                </a:lnTo>
                <a:lnTo>
                  <a:pt x="22798" y="25295"/>
                </a:lnTo>
                <a:lnTo>
                  <a:pt x="22615" y="25235"/>
                </a:lnTo>
                <a:lnTo>
                  <a:pt x="22493" y="25174"/>
                </a:lnTo>
                <a:lnTo>
                  <a:pt x="22188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15" y="25539"/>
                </a:lnTo>
                <a:lnTo>
                  <a:pt x="22798" y="25600"/>
                </a:lnTo>
                <a:lnTo>
                  <a:pt x="23285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394" y="25174"/>
                </a:lnTo>
                <a:lnTo>
                  <a:pt x="26820" y="24991"/>
                </a:lnTo>
                <a:lnTo>
                  <a:pt x="26699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23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662" y="33585"/>
                </a:lnTo>
                <a:lnTo>
                  <a:pt x="25723" y="33890"/>
                </a:lnTo>
                <a:lnTo>
                  <a:pt x="25784" y="34195"/>
                </a:lnTo>
                <a:lnTo>
                  <a:pt x="25967" y="35109"/>
                </a:lnTo>
                <a:lnTo>
                  <a:pt x="26272" y="36877"/>
                </a:lnTo>
                <a:lnTo>
                  <a:pt x="26394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33" y="44008"/>
                </a:lnTo>
                <a:lnTo>
                  <a:pt x="26211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19" y="51079"/>
                </a:lnTo>
                <a:lnTo>
                  <a:pt x="24992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199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870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053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05" y="75216"/>
                </a:lnTo>
                <a:lnTo>
                  <a:pt x="22005" y="75460"/>
                </a:lnTo>
                <a:lnTo>
                  <a:pt x="22005" y="75704"/>
                </a:lnTo>
                <a:lnTo>
                  <a:pt x="22066" y="75947"/>
                </a:lnTo>
                <a:lnTo>
                  <a:pt x="22188" y="76252"/>
                </a:lnTo>
                <a:lnTo>
                  <a:pt x="22432" y="76740"/>
                </a:lnTo>
                <a:lnTo>
                  <a:pt x="22859" y="77410"/>
                </a:lnTo>
                <a:lnTo>
                  <a:pt x="23285" y="78081"/>
                </a:lnTo>
                <a:lnTo>
                  <a:pt x="23529" y="78386"/>
                </a:lnTo>
                <a:lnTo>
                  <a:pt x="23773" y="78568"/>
                </a:lnTo>
                <a:lnTo>
                  <a:pt x="24199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05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18" y="79300"/>
                </a:lnTo>
                <a:lnTo>
                  <a:pt x="21457" y="78995"/>
                </a:lnTo>
                <a:lnTo>
                  <a:pt x="2139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274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7" y="79909"/>
                </a:lnTo>
                <a:lnTo>
                  <a:pt x="19994" y="79848"/>
                </a:lnTo>
                <a:lnTo>
                  <a:pt x="19811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689" y="74119"/>
                </a:lnTo>
                <a:lnTo>
                  <a:pt x="19811" y="72656"/>
                </a:lnTo>
                <a:lnTo>
                  <a:pt x="19994" y="71193"/>
                </a:lnTo>
                <a:lnTo>
                  <a:pt x="20055" y="69669"/>
                </a:lnTo>
                <a:lnTo>
                  <a:pt x="20116" y="68816"/>
                </a:lnTo>
                <a:lnTo>
                  <a:pt x="20055" y="67963"/>
                </a:lnTo>
                <a:lnTo>
                  <a:pt x="19933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16" y="60587"/>
                </a:lnTo>
                <a:lnTo>
                  <a:pt x="20238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8" y="58271"/>
                </a:lnTo>
                <a:lnTo>
                  <a:pt x="20055" y="57905"/>
                </a:lnTo>
                <a:lnTo>
                  <a:pt x="19933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33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28" y="50652"/>
                </a:lnTo>
                <a:lnTo>
                  <a:pt x="19628" y="48275"/>
                </a:lnTo>
                <a:lnTo>
                  <a:pt x="19628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567" y="43155"/>
                </a:lnTo>
                <a:lnTo>
                  <a:pt x="19628" y="42911"/>
                </a:lnTo>
                <a:lnTo>
                  <a:pt x="19811" y="42911"/>
                </a:lnTo>
                <a:lnTo>
                  <a:pt x="2017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298" y="42423"/>
                </a:lnTo>
                <a:lnTo>
                  <a:pt x="2005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5" y="42423"/>
                </a:lnTo>
                <a:lnTo>
                  <a:pt x="18531" y="42301"/>
                </a:lnTo>
                <a:lnTo>
                  <a:pt x="18409" y="42119"/>
                </a:lnTo>
                <a:lnTo>
                  <a:pt x="18226" y="41936"/>
                </a:lnTo>
                <a:lnTo>
                  <a:pt x="18104" y="41509"/>
                </a:lnTo>
                <a:lnTo>
                  <a:pt x="18043" y="41753"/>
                </a:lnTo>
                <a:lnTo>
                  <a:pt x="18104" y="41997"/>
                </a:lnTo>
                <a:lnTo>
                  <a:pt x="18165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3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384" y="42911"/>
                </a:lnTo>
                <a:lnTo>
                  <a:pt x="19384" y="43033"/>
                </a:lnTo>
                <a:lnTo>
                  <a:pt x="19384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23" y="50652"/>
                </a:lnTo>
                <a:lnTo>
                  <a:pt x="19262" y="51993"/>
                </a:lnTo>
                <a:lnTo>
                  <a:pt x="19201" y="53395"/>
                </a:lnTo>
                <a:lnTo>
                  <a:pt x="19018" y="54858"/>
                </a:lnTo>
                <a:lnTo>
                  <a:pt x="19018" y="55528"/>
                </a:lnTo>
                <a:lnTo>
                  <a:pt x="19079" y="56260"/>
                </a:lnTo>
                <a:lnTo>
                  <a:pt x="19079" y="56930"/>
                </a:lnTo>
                <a:lnTo>
                  <a:pt x="18957" y="57662"/>
                </a:lnTo>
                <a:lnTo>
                  <a:pt x="18836" y="58149"/>
                </a:lnTo>
                <a:lnTo>
                  <a:pt x="18775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775" y="60100"/>
                </a:lnTo>
                <a:lnTo>
                  <a:pt x="18897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8957" y="67292"/>
                </a:lnTo>
                <a:lnTo>
                  <a:pt x="18897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262" y="79422"/>
                </a:lnTo>
                <a:lnTo>
                  <a:pt x="19140" y="79727"/>
                </a:lnTo>
                <a:lnTo>
                  <a:pt x="1889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677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7" y="78812"/>
                </a:lnTo>
                <a:lnTo>
                  <a:pt x="17556" y="78995"/>
                </a:lnTo>
                <a:lnTo>
                  <a:pt x="17495" y="79178"/>
                </a:lnTo>
                <a:lnTo>
                  <a:pt x="17495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6" y="79239"/>
                </a:lnTo>
                <a:lnTo>
                  <a:pt x="14813" y="79178"/>
                </a:lnTo>
                <a:lnTo>
                  <a:pt x="14691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752" y="78873"/>
                </a:lnTo>
                <a:lnTo>
                  <a:pt x="14996" y="78751"/>
                </a:lnTo>
                <a:lnTo>
                  <a:pt x="15422" y="78386"/>
                </a:lnTo>
                <a:lnTo>
                  <a:pt x="15849" y="77898"/>
                </a:lnTo>
                <a:lnTo>
                  <a:pt x="16215" y="77349"/>
                </a:lnTo>
                <a:lnTo>
                  <a:pt x="16519" y="76801"/>
                </a:lnTo>
                <a:lnTo>
                  <a:pt x="16763" y="76252"/>
                </a:lnTo>
                <a:lnTo>
                  <a:pt x="16946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02" y="74058"/>
                </a:lnTo>
                <a:lnTo>
                  <a:pt x="16458" y="73144"/>
                </a:lnTo>
                <a:lnTo>
                  <a:pt x="15910" y="71315"/>
                </a:lnTo>
                <a:lnTo>
                  <a:pt x="15178" y="68938"/>
                </a:lnTo>
                <a:lnTo>
                  <a:pt x="14752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898" y="62355"/>
                </a:lnTo>
                <a:lnTo>
                  <a:pt x="13959" y="61623"/>
                </a:lnTo>
                <a:lnTo>
                  <a:pt x="14081" y="60831"/>
                </a:lnTo>
                <a:lnTo>
                  <a:pt x="14264" y="60100"/>
                </a:lnTo>
                <a:lnTo>
                  <a:pt x="14569" y="58698"/>
                </a:lnTo>
                <a:lnTo>
                  <a:pt x="14691" y="57966"/>
                </a:lnTo>
                <a:lnTo>
                  <a:pt x="14752" y="57235"/>
                </a:lnTo>
                <a:lnTo>
                  <a:pt x="14752" y="56686"/>
                </a:lnTo>
                <a:lnTo>
                  <a:pt x="14691" y="56077"/>
                </a:lnTo>
                <a:lnTo>
                  <a:pt x="14508" y="54919"/>
                </a:lnTo>
                <a:lnTo>
                  <a:pt x="14203" y="53761"/>
                </a:lnTo>
                <a:lnTo>
                  <a:pt x="13898" y="52602"/>
                </a:lnTo>
                <a:lnTo>
                  <a:pt x="13533" y="51079"/>
                </a:lnTo>
                <a:lnTo>
                  <a:pt x="13228" y="49555"/>
                </a:lnTo>
                <a:lnTo>
                  <a:pt x="12984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496" y="40290"/>
                </a:lnTo>
                <a:lnTo>
                  <a:pt x="12496" y="38766"/>
                </a:lnTo>
                <a:lnTo>
                  <a:pt x="12557" y="38035"/>
                </a:lnTo>
                <a:lnTo>
                  <a:pt x="12618" y="37242"/>
                </a:lnTo>
                <a:lnTo>
                  <a:pt x="12862" y="35658"/>
                </a:lnTo>
                <a:lnTo>
                  <a:pt x="13106" y="34134"/>
                </a:lnTo>
                <a:lnTo>
                  <a:pt x="13167" y="33890"/>
                </a:lnTo>
                <a:lnTo>
                  <a:pt x="13228" y="33585"/>
                </a:lnTo>
                <a:lnTo>
                  <a:pt x="13106" y="33280"/>
                </a:lnTo>
                <a:lnTo>
                  <a:pt x="12984" y="32976"/>
                </a:lnTo>
                <a:lnTo>
                  <a:pt x="12984" y="32976"/>
                </a:lnTo>
                <a:lnTo>
                  <a:pt x="13045" y="33037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862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31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15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5" y="25600"/>
                </a:lnTo>
                <a:lnTo>
                  <a:pt x="16336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6" y="25295"/>
                </a:lnTo>
                <a:lnTo>
                  <a:pt x="15971" y="25295"/>
                </a:lnTo>
                <a:lnTo>
                  <a:pt x="15300" y="25235"/>
                </a:lnTo>
                <a:lnTo>
                  <a:pt x="14081" y="25113"/>
                </a:lnTo>
                <a:lnTo>
                  <a:pt x="13472" y="25052"/>
                </a:lnTo>
                <a:lnTo>
                  <a:pt x="12923" y="24930"/>
                </a:lnTo>
                <a:lnTo>
                  <a:pt x="12375" y="24686"/>
                </a:lnTo>
                <a:lnTo>
                  <a:pt x="12131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460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643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21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155" y="22309"/>
                </a:lnTo>
                <a:lnTo>
                  <a:pt x="11155" y="22918"/>
                </a:lnTo>
                <a:lnTo>
                  <a:pt x="11216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4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180" y="30842"/>
                </a:lnTo>
                <a:lnTo>
                  <a:pt x="9814" y="31939"/>
                </a:lnTo>
                <a:lnTo>
                  <a:pt x="9388" y="33037"/>
                </a:lnTo>
                <a:lnTo>
                  <a:pt x="8961" y="34134"/>
                </a:lnTo>
                <a:lnTo>
                  <a:pt x="8413" y="35170"/>
                </a:lnTo>
                <a:lnTo>
                  <a:pt x="7376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279" y="39254"/>
                </a:lnTo>
                <a:lnTo>
                  <a:pt x="6157" y="39254"/>
                </a:lnTo>
                <a:lnTo>
                  <a:pt x="6096" y="39315"/>
                </a:lnTo>
                <a:lnTo>
                  <a:pt x="6096" y="39376"/>
                </a:lnTo>
                <a:lnTo>
                  <a:pt x="6096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23" y="39985"/>
                </a:lnTo>
                <a:lnTo>
                  <a:pt x="6523" y="40229"/>
                </a:lnTo>
                <a:lnTo>
                  <a:pt x="6462" y="40717"/>
                </a:lnTo>
                <a:lnTo>
                  <a:pt x="6340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2" y="43886"/>
                </a:lnTo>
                <a:lnTo>
                  <a:pt x="5731" y="44496"/>
                </a:lnTo>
                <a:lnTo>
                  <a:pt x="5670" y="44800"/>
                </a:lnTo>
                <a:lnTo>
                  <a:pt x="5670" y="44922"/>
                </a:lnTo>
                <a:lnTo>
                  <a:pt x="5548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060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12" y="45349"/>
                </a:lnTo>
                <a:lnTo>
                  <a:pt x="4390" y="45593"/>
                </a:lnTo>
                <a:lnTo>
                  <a:pt x="432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07" y="44374"/>
                </a:lnTo>
                <a:lnTo>
                  <a:pt x="4268" y="43825"/>
                </a:lnTo>
                <a:lnTo>
                  <a:pt x="4268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24" y="42911"/>
                </a:lnTo>
                <a:lnTo>
                  <a:pt x="3963" y="42972"/>
                </a:lnTo>
                <a:lnTo>
                  <a:pt x="3780" y="43155"/>
                </a:lnTo>
                <a:lnTo>
                  <a:pt x="3658" y="43642"/>
                </a:lnTo>
                <a:lnTo>
                  <a:pt x="3171" y="44861"/>
                </a:lnTo>
                <a:lnTo>
                  <a:pt x="2988" y="45349"/>
                </a:lnTo>
                <a:lnTo>
                  <a:pt x="2805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561" y="45654"/>
                </a:lnTo>
                <a:lnTo>
                  <a:pt x="2561" y="45593"/>
                </a:lnTo>
                <a:lnTo>
                  <a:pt x="2500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9" y="43703"/>
                </a:lnTo>
                <a:lnTo>
                  <a:pt x="3231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1" y="42484"/>
                </a:lnTo>
                <a:lnTo>
                  <a:pt x="3049" y="42484"/>
                </a:lnTo>
                <a:lnTo>
                  <a:pt x="2927" y="42545"/>
                </a:lnTo>
                <a:lnTo>
                  <a:pt x="2744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342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22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073" y="41082"/>
                </a:lnTo>
                <a:lnTo>
                  <a:pt x="183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15" y="41936"/>
                </a:lnTo>
                <a:lnTo>
                  <a:pt x="671" y="41997"/>
                </a:lnTo>
                <a:lnTo>
                  <a:pt x="42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30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1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2" y="38827"/>
                </a:lnTo>
                <a:lnTo>
                  <a:pt x="4572" y="38827"/>
                </a:lnTo>
                <a:lnTo>
                  <a:pt x="4694" y="38888"/>
                </a:lnTo>
                <a:lnTo>
                  <a:pt x="4816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2" y="38522"/>
                </a:lnTo>
                <a:lnTo>
                  <a:pt x="4207" y="38461"/>
                </a:lnTo>
                <a:lnTo>
                  <a:pt x="4572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243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01" y="29928"/>
                </a:lnTo>
                <a:lnTo>
                  <a:pt x="6767" y="29075"/>
                </a:lnTo>
                <a:lnTo>
                  <a:pt x="6950" y="28709"/>
                </a:lnTo>
                <a:lnTo>
                  <a:pt x="7133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20" y="27368"/>
                </a:lnTo>
                <a:lnTo>
                  <a:pt x="7681" y="27063"/>
                </a:lnTo>
                <a:lnTo>
                  <a:pt x="7681" y="26149"/>
                </a:lnTo>
                <a:lnTo>
                  <a:pt x="7803" y="25235"/>
                </a:lnTo>
                <a:lnTo>
                  <a:pt x="7864" y="24259"/>
                </a:lnTo>
                <a:lnTo>
                  <a:pt x="8169" y="22370"/>
                </a:lnTo>
                <a:lnTo>
                  <a:pt x="8352" y="21455"/>
                </a:lnTo>
                <a:lnTo>
                  <a:pt x="8413" y="21151"/>
                </a:lnTo>
                <a:lnTo>
                  <a:pt x="8413" y="20846"/>
                </a:lnTo>
                <a:lnTo>
                  <a:pt x="8352" y="19932"/>
                </a:lnTo>
                <a:lnTo>
                  <a:pt x="8352" y="19017"/>
                </a:lnTo>
                <a:lnTo>
                  <a:pt x="8413" y="18164"/>
                </a:lnTo>
                <a:lnTo>
                  <a:pt x="8473" y="17737"/>
                </a:lnTo>
                <a:lnTo>
                  <a:pt x="8595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4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34" y="14446"/>
                </a:lnTo>
                <a:lnTo>
                  <a:pt x="11460" y="14324"/>
                </a:lnTo>
                <a:lnTo>
                  <a:pt x="12375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6946" y="12191"/>
                </a:lnTo>
                <a:lnTo>
                  <a:pt x="17129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7" y="11032"/>
                </a:lnTo>
                <a:lnTo>
                  <a:pt x="19201" y="11093"/>
                </a:lnTo>
                <a:lnTo>
                  <a:pt x="19445" y="11154"/>
                </a:lnTo>
                <a:lnTo>
                  <a:pt x="19750" y="11093"/>
                </a:lnTo>
                <a:lnTo>
                  <a:pt x="2005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17" y="366"/>
                </a:lnTo>
                <a:lnTo>
                  <a:pt x="17068" y="670"/>
                </a:lnTo>
                <a:lnTo>
                  <a:pt x="16763" y="853"/>
                </a:lnTo>
                <a:lnTo>
                  <a:pt x="16519" y="1097"/>
                </a:lnTo>
                <a:lnTo>
                  <a:pt x="16336" y="1402"/>
                </a:lnTo>
                <a:lnTo>
                  <a:pt x="16093" y="1646"/>
                </a:lnTo>
                <a:lnTo>
                  <a:pt x="15788" y="2316"/>
                </a:lnTo>
                <a:lnTo>
                  <a:pt x="15544" y="2987"/>
                </a:lnTo>
                <a:lnTo>
                  <a:pt x="15422" y="3657"/>
                </a:lnTo>
                <a:lnTo>
                  <a:pt x="15361" y="4389"/>
                </a:lnTo>
                <a:lnTo>
                  <a:pt x="15361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6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763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885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580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447" y="13653"/>
                </a:lnTo>
                <a:lnTo>
                  <a:pt x="14325" y="13775"/>
                </a:lnTo>
                <a:lnTo>
                  <a:pt x="13289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4" y="14141"/>
                </a:lnTo>
                <a:lnTo>
                  <a:pt x="10668" y="14263"/>
                </a:lnTo>
                <a:lnTo>
                  <a:pt x="10302" y="14385"/>
                </a:lnTo>
                <a:lnTo>
                  <a:pt x="9997" y="14629"/>
                </a:lnTo>
                <a:lnTo>
                  <a:pt x="9693" y="14812"/>
                </a:lnTo>
                <a:lnTo>
                  <a:pt x="9449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254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072" y="27856"/>
                </a:lnTo>
                <a:lnTo>
                  <a:pt x="6889" y="28160"/>
                </a:lnTo>
                <a:lnTo>
                  <a:pt x="6706" y="28526"/>
                </a:lnTo>
                <a:lnTo>
                  <a:pt x="6462" y="28892"/>
                </a:lnTo>
                <a:lnTo>
                  <a:pt x="5974" y="30172"/>
                </a:lnTo>
                <a:lnTo>
                  <a:pt x="5548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877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02" y="38461"/>
                </a:lnTo>
                <a:lnTo>
                  <a:pt x="3475" y="38461"/>
                </a:lnTo>
                <a:lnTo>
                  <a:pt x="3110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9" y="39863"/>
                </a:lnTo>
                <a:lnTo>
                  <a:pt x="1281" y="40412"/>
                </a:lnTo>
                <a:lnTo>
                  <a:pt x="793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1" y="41692"/>
                </a:lnTo>
                <a:lnTo>
                  <a:pt x="1" y="41814"/>
                </a:lnTo>
                <a:lnTo>
                  <a:pt x="62" y="42058"/>
                </a:lnTo>
                <a:lnTo>
                  <a:pt x="184" y="42179"/>
                </a:lnTo>
                <a:lnTo>
                  <a:pt x="428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9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195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854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30" y="44435"/>
                </a:lnTo>
                <a:lnTo>
                  <a:pt x="2012" y="44130"/>
                </a:lnTo>
                <a:lnTo>
                  <a:pt x="2561" y="43399"/>
                </a:lnTo>
                <a:lnTo>
                  <a:pt x="2744" y="43033"/>
                </a:lnTo>
                <a:lnTo>
                  <a:pt x="3049" y="42789"/>
                </a:lnTo>
                <a:lnTo>
                  <a:pt x="3049" y="42789"/>
                </a:lnTo>
                <a:lnTo>
                  <a:pt x="2988" y="43094"/>
                </a:lnTo>
                <a:lnTo>
                  <a:pt x="2866" y="43459"/>
                </a:lnTo>
                <a:lnTo>
                  <a:pt x="2622" y="44191"/>
                </a:lnTo>
                <a:lnTo>
                  <a:pt x="2317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2988" y="45776"/>
                </a:lnTo>
                <a:lnTo>
                  <a:pt x="3171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24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085" y="45776"/>
                </a:lnTo>
                <a:lnTo>
                  <a:pt x="4268" y="45837"/>
                </a:lnTo>
                <a:lnTo>
                  <a:pt x="4451" y="45837"/>
                </a:lnTo>
                <a:lnTo>
                  <a:pt x="4572" y="45776"/>
                </a:lnTo>
                <a:lnTo>
                  <a:pt x="4694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877" y="44496"/>
                </a:lnTo>
                <a:lnTo>
                  <a:pt x="4999" y="43642"/>
                </a:lnTo>
                <a:lnTo>
                  <a:pt x="4999" y="43338"/>
                </a:lnTo>
                <a:lnTo>
                  <a:pt x="5060" y="43216"/>
                </a:lnTo>
                <a:lnTo>
                  <a:pt x="5121" y="43094"/>
                </a:lnTo>
                <a:lnTo>
                  <a:pt x="5182" y="43277"/>
                </a:lnTo>
                <a:lnTo>
                  <a:pt x="5182" y="43459"/>
                </a:lnTo>
                <a:lnTo>
                  <a:pt x="5121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04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1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5974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546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460" y="27185"/>
                </a:lnTo>
                <a:lnTo>
                  <a:pt x="11948" y="25844"/>
                </a:lnTo>
                <a:lnTo>
                  <a:pt x="12375" y="27307"/>
                </a:lnTo>
                <a:lnTo>
                  <a:pt x="12496" y="27856"/>
                </a:lnTo>
                <a:lnTo>
                  <a:pt x="12618" y="28465"/>
                </a:lnTo>
                <a:lnTo>
                  <a:pt x="12679" y="29136"/>
                </a:lnTo>
                <a:lnTo>
                  <a:pt x="12618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740" y="34012"/>
                </a:lnTo>
                <a:lnTo>
                  <a:pt x="12618" y="34560"/>
                </a:lnTo>
                <a:lnTo>
                  <a:pt x="12314" y="36633"/>
                </a:lnTo>
                <a:lnTo>
                  <a:pt x="12192" y="37669"/>
                </a:lnTo>
                <a:lnTo>
                  <a:pt x="12070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3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4" y="53334"/>
                </a:lnTo>
                <a:lnTo>
                  <a:pt x="14081" y="55041"/>
                </a:lnTo>
                <a:lnTo>
                  <a:pt x="14203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142" y="58393"/>
                </a:lnTo>
                <a:lnTo>
                  <a:pt x="13837" y="59856"/>
                </a:lnTo>
                <a:lnTo>
                  <a:pt x="13655" y="60892"/>
                </a:lnTo>
                <a:lnTo>
                  <a:pt x="13472" y="61928"/>
                </a:lnTo>
                <a:lnTo>
                  <a:pt x="13472" y="62964"/>
                </a:lnTo>
                <a:lnTo>
                  <a:pt x="13533" y="64001"/>
                </a:lnTo>
                <a:lnTo>
                  <a:pt x="13655" y="65037"/>
                </a:lnTo>
                <a:lnTo>
                  <a:pt x="13898" y="66012"/>
                </a:lnTo>
                <a:lnTo>
                  <a:pt x="14447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580" y="75643"/>
                </a:lnTo>
                <a:lnTo>
                  <a:pt x="16458" y="76069"/>
                </a:lnTo>
                <a:lnTo>
                  <a:pt x="16276" y="76496"/>
                </a:lnTo>
                <a:lnTo>
                  <a:pt x="15849" y="77227"/>
                </a:lnTo>
                <a:lnTo>
                  <a:pt x="15361" y="77959"/>
                </a:lnTo>
                <a:lnTo>
                  <a:pt x="15117" y="78264"/>
                </a:lnTo>
                <a:lnTo>
                  <a:pt x="14752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5971" y="79787"/>
                </a:lnTo>
                <a:lnTo>
                  <a:pt x="16519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49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262" y="79909"/>
                </a:lnTo>
                <a:lnTo>
                  <a:pt x="19384" y="79727"/>
                </a:lnTo>
                <a:lnTo>
                  <a:pt x="19506" y="79544"/>
                </a:lnTo>
                <a:lnTo>
                  <a:pt x="19628" y="79787"/>
                </a:lnTo>
                <a:lnTo>
                  <a:pt x="19872" y="80031"/>
                </a:lnTo>
                <a:lnTo>
                  <a:pt x="20116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30" y="80153"/>
                </a:lnTo>
                <a:lnTo>
                  <a:pt x="21335" y="79970"/>
                </a:lnTo>
                <a:lnTo>
                  <a:pt x="21457" y="79848"/>
                </a:lnTo>
                <a:lnTo>
                  <a:pt x="21518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9" y="79787"/>
                </a:lnTo>
                <a:lnTo>
                  <a:pt x="23285" y="79727"/>
                </a:lnTo>
                <a:lnTo>
                  <a:pt x="2407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26" y="79117"/>
                </a:lnTo>
                <a:lnTo>
                  <a:pt x="24626" y="78934"/>
                </a:lnTo>
                <a:lnTo>
                  <a:pt x="24565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285" y="77471"/>
                </a:lnTo>
                <a:lnTo>
                  <a:pt x="22859" y="76679"/>
                </a:lnTo>
                <a:lnTo>
                  <a:pt x="22493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67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8" y="64976"/>
                </a:lnTo>
                <a:lnTo>
                  <a:pt x="25480" y="63940"/>
                </a:lnTo>
                <a:lnTo>
                  <a:pt x="25540" y="62964"/>
                </a:lnTo>
                <a:lnTo>
                  <a:pt x="25540" y="61928"/>
                </a:lnTo>
                <a:lnTo>
                  <a:pt x="2535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687" y="56869"/>
                </a:lnTo>
                <a:lnTo>
                  <a:pt x="24748" y="56016"/>
                </a:lnTo>
                <a:lnTo>
                  <a:pt x="24931" y="55162"/>
                </a:lnTo>
                <a:lnTo>
                  <a:pt x="25358" y="53456"/>
                </a:lnTo>
                <a:lnTo>
                  <a:pt x="25845" y="51505"/>
                </a:lnTo>
                <a:lnTo>
                  <a:pt x="26211" y="49555"/>
                </a:lnTo>
                <a:lnTo>
                  <a:pt x="26516" y="47543"/>
                </a:lnTo>
                <a:lnTo>
                  <a:pt x="2669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760" y="37364"/>
                </a:lnTo>
                <a:lnTo>
                  <a:pt x="26455" y="35414"/>
                </a:lnTo>
                <a:lnTo>
                  <a:pt x="26211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150" y="32976"/>
                </a:lnTo>
                <a:lnTo>
                  <a:pt x="26150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150" y="28282"/>
                </a:lnTo>
                <a:lnTo>
                  <a:pt x="26272" y="27856"/>
                </a:lnTo>
                <a:lnTo>
                  <a:pt x="26820" y="26027"/>
                </a:lnTo>
                <a:lnTo>
                  <a:pt x="26942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040" y="29196"/>
                </a:lnTo>
                <a:lnTo>
                  <a:pt x="28344" y="30598"/>
                </a:lnTo>
                <a:lnTo>
                  <a:pt x="28588" y="31269"/>
                </a:lnTo>
                <a:lnTo>
                  <a:pt x="28771" y="32000"/>
                </a:lnTo>
                <a:lnTo>
                  <a:pt x="29320" y="33341"/>
                </a:lnTo>
                <a:lnTo>
                  <a:pt x="29990" y="34682"/>
                </a:lnTo>
                <a:lnTo>
                  <a:pt x="30661" y="36023"/>
                </a:lnTo>
                <a:lnTo>
                  <a:pt x="31270" y="37242"/>
                </a:lnTo>
                <a:lnTo>
                  <a:pt x="31880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245" y="39680"/>
                </a:lnTo>
                <a:lnTo>
                  <a:pt x="32245" y="39924"/>
                </a:lnTo>
                <a:lnTo>
                  <a:pt x="32184" y="40168"/>
                </a:lnTo>
                <a:lnTo>
                  <a:pt x="32245" y="40473"/>
                </a:lnTo>
                <a:lnTo>
                  <a:pt x="32306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099" y="44922"/>
                </a:lnTo>
                <a:lnTo>
                  <a:pt x="33282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08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891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30" y="43094"/>
                </a:lnTo>
                <a:lnTo>
                  <a:pt x="33952" y="43216"/>
                </a:lnTo>
                <a:lnTo>
                  <a:pt x="33952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379" y="45776"/>
                </a:lnTo>
                <a:lnTo>
                  <a:pt x="34562" y="45837"/>
                </a:lnTo>
                <a:lnTo>
                  <a:pt x="34683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293" y="44252"/>
                </a:lnTo>
                <a:lnTo>
                  <a:pt x="35659" y="45166"/>
                </a:lnTo>
                <a:lnTo>
                  <a:pt x="3584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12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34" y="44861"/>
                </a:lnTo>
                <a:lnTo>
                  <a:pt x="36390" y="44191"/>
                </a:lnTo>
                <a:lnTo>
                  <a:pt x="36085" y="43459"/>
                </a:lnTo>
                <a:lnTo>
                  <a:pt x="36024" y="43094"/>
                </a:lnTo>
                <a:lnTo>
                  <a:pt x="35964" y="42789"/>
                </a:lnTo>
                <a:lnTo>
                  <a:pt x="35964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17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792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22" y="42423"/>
                </a:lnTo>
                <a:lnTo>
                  <a:pt x="36817" y="41814"/>
                </a:lnTo>
                <a:lnTo>
                  <a:pt x="36695" y="41509"/>
                </a:lnTo>
                <a:lnTo>
                  <a:pt x="36573" y="41204"/>
                </a:lnTo>
                <a:lnTo>
                  <a:pt x="36573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3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2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8950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097" y="40960"/>
                </a:lnTo>
                <a:lnTo>
                  <a:pt x="37609" y="40412"/>
                </a:lnTo>
                <a:lnTo>
                  <a:pt x="3712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146" y="38766"/>
                </a:lnTo>
                <a:lnTo>
                  <a:pt x="35903" y="38583"/>
                </a:lnTo>
                <a:lnTo>
                  <a:pt x="35537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866" y="38218"/>
                </a:lnTo>
                <a:lnTo>
                  <a:pt x="34805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196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08" y="32732"/>
                </a:lnTo>
                <a:lnTo>
                  <a:pt x="33586" y="31939"/>
                </a:lnTo>
                <a:lnTo>
                  <a:pt x="33343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2" y="27916"/>
                </a:lnTo>
                <a:lnTo>
                  <a:pt x="31880" y="27734"/>
                </a:lnTo>
                <a:lnTo>
                  <a:pt x="31819" y="27490"/>
                </a:lnTo>
                <a:lnTo>
                  <a:pt x="31697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0965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9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9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687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32" y="9631"/>
                </a:lnTo>
                <a:lnTo>
                  <a:pt x="22554" y="9448"/>
                </a:lnTo>
                <a:lnTo>
                  <a:pt x="22676" y="9204"/>
                </a:lnTo>
                <a:lnTo>
                  <a:pt x="22859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24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39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415665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82"/>
          <p:cNvSpPr txBox="1">
            <a:spLocks noGrp="1"/>
          </p:cNvSpPr>
          <p:nvPr>
            <p:ph type="body" idx="1"/>
          </p:nvPr>
        </p:nvSpPr>
        <p:spPr>
          <a:xfrm>
            <a:off x="785719" y="1956731"/>
            <a:ext cx="1439099" cy="666936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sz="1200" b="1" dirty="0" smtClean="0">
                <a:latin typeface="Dosis" panose="020B0604020202020204" charset="0"/>
              </a:rPr>
              <a:t>1</a:t>
            </a:r>
            <a:r>
              <a:rPr lang="en" sz="1200" b="1" baseline="30000" dirty="0" smtClean="0">
                <a:latin typeface="Dosis" panose="020B0604020202020204" charset="0"/>
              </a:rPr>
              <a:t>st</a:t>
            </a:r>
            <a:r>
              <a:rPr lang="en" sz="1200" b="1" dirty="0" smtClean="0">
                <a:latin typeface="Dosis" panose="020B0604020202020204" charset="0"/>
              </a:rPr>
              <a:t> Objective – </a:t>
            </a:r>
          </a:p>
          <a:p>
            <a:pPr>
              <a:buNone/>
            </a:pPr>
            <a:r>
              <a:rPr lang="en" sz="1200" b="1" dirty="0" smtClean="0">
                <a:latin typeface="Dosis" panose="020B0604020202020204" charset="0"/>
              </a:rPr>
              <a:t>Incidence rates by age, gender and year</a:t>
            </a:r>
            <a:endParaRPr lang="en" sz="1200" b="1" dirty="0">
              <a:latin typeface="Dosis" panose="020B0604020202020204" charset="0"/>
            </a:endParaRPr>
          </a:p>
        </p:txBody>
      </p:sp>
      <p:sp>
        <p:nvSpPr>
          <p:cNvPr id="26" name="Shape 182"/>
          <p:cNvSpPr txBox="1">
            <a:spLocks noGrp="1"/>
          </p:cNvSpPr>
          <p:nvPr>
            <p:ph type="body" idx="1"/>
          </p:nvPr>
        </p:nvSpPr>
        <p:spPr>
          <a:xfrm>
            <a:off x="2372309" y="1956731"/>
            <a:ext cx="1439099" cy="666936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sz="1200" b="1" dirty="0" smtClean="0">
                <a:latin typeface="Dosis" panose="020B0604020202020204" charset="0"/>
              </a:rPr>
              <a:t>2</a:t>
            </a:r>
            <a:r>
              <a:rPr lang="en" sz="1200" b="1" baseline="30000" dirty="0" smtClean="0">
                <a:latin typeface="Dosis" panose="020B0604020202020204" charset="0"/>
              </a:rPr>
              <a:t>nd</a:t>
            </a:r>
            <a:r>
              <a:rPr lang="en" sz="1200" b="1" dirty="0" smtClean="0">
                <a:latin typeface="Dosis" panose="020B0604020202020204" charset="0"/>
              </a:rPr>
              <a:t> Objective – </a:t>
            </a:r>
          </a:p>
          <a:p>
            <a:pPr>
              <a:buNone/>
            </a:pPr>
            <a:r>
              <a:rPr lang="en-SG" sz="1200" b="1" dirty="0">
                <a:latin typeface="Dosis" panose="020B0604020202020204" charset="0"/>
              </a:rPr>
              <a:t>C</a:t>
            </a:r>
            <a:r>
              <a:rPr lang="en-SG" sz="1200" b="1" dirty="0" smtClean="0">
                <a:latin typeface="Dosis" panose="020B0604020202020204" charset="0"/>
              </a:rPr>
              <a:t>ausative </a:t>
            </a:r>
            <a:r>
              <a:rPr lang="en-SG" sz="1200" b="1" dirty="0">
                <a:latin typeface="Dosis" panose="020B0604020202020204" charset="0"/>
              </a:rPr>
              <a:t>pathogens and antimicrobial resistance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6445" y="2802809"/>
            <a:ext cx="152587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US" sz="12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Descriptive </a:t>
            </a: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statistics</a:t>
            </a:r>
            <a:r>
              <a:rPr lang="en-US" altLang="zh-CN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: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   </a:t>
            </a:r>
            <a:r>
              <a:rPr 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medians</a:t>
            </a:r>
            <a:r>
              <a:rPr lang="en-US" sz="1000" dirty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, interquartile range (IQR</a:t>
            </a:r>
            <a:r>
              <a:rPr 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), etc.</a:t>
            </a:r>
          </a:p>
          <a:p>
            <a:pPr>
              <a:buClr>
                <a:srgbClr val="0DB7C4"/>
              </a:buClr>
              <a:buSzPct val="100000"/>
            </a:pPr>
            <a:endParaRPr lang="en-US" sz="1100" dirty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US" sz="12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Chi-squared </a:t>
            </a: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test</a:t>
            </a:r>
            <a:r>
              <a:rPr lang="en-US" altLang="zh-CN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: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c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ategorical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variables</a:t>
            </a:r>
            <a:endParaRPr lang="en-US" sz="1000" dirty="0" smtClean="0">
              <a:solidFill>
                <a:srgbClr val="4CA1A8"/>
              </a:solidFill>
              <a:latin typeface="Dosis" panose="020B0604020202020204" charset="0"/>
              <a:sym typeface="Source Sans Pro"/>
            </a:endParaRPr>
          </a:p>
          <a:p>
            <a:pPr>
              <a:buClr>
                <a:srgbClr val="0DB7C4"/>
              </a:buClr>
              <a:buSzPct val="100000"/>
            </a:pPr>
            <a:endParaRPr lang="en-US" sz="1100" dirty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US" sz="12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Wilcoxon rank-sum </a:t>
            </a: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test</a:t>
            </a:r>
            <a:r>
              <a:rPr lang="en-US" altLang="zh-CN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: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continuous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variables</a:t>
            </a:r>
            <a:endParaRPr lang="en-US" sz="1000" dirty="0" smtClean="0">
              <a:solidFill>
                <a:srgbClr val="4CA1A8"/>
              </a:solidFill>
              <a:latin typeface="Dosis" panose="020B0604020202020204" charset="0"/>
              <a:sym typeface="Source Sans Pro"/>
            </a:endParaRPr>
          </a:p>
          <a:p>
            <a:pPr>
              <a:buClr>
                <a:srgbClr val="0DB7C4"/>
              </a:buClr>
              <a:buSzPct val="100000"/>
            </a:pPr>
            <a:endParaRPr lang="en-US" sz="1100" dirty="0" smtClean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01622" y="2802809"/>
            <a:ext cx="1820138" cy="2577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Define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variables: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      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age,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gender,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year,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source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of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infection,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site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of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acquisition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endParaRPr lang="en-US" sz="1000" dirty="0" smtClean="0">
              <a:solidFill>
                <a:srgbClr val="4CA1A8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lnSpc>
                <a:spcPct val="50000"/>
              </a:lnSpc>
              <a:buClr>
                <a:srgbClr val="0DB7C4"/>
              </a:buClr>
              <a:buSzPct val="100000"/>
              <a:buFont typeface="Source Sans Pro"/>
              <a:buChar char="▹"/>
            </a:pPr>
            <a:endParaRPr lang="en-US" sz="1100" dirty="0" smtClean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US" sz="1200" dirty="0" err="1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Univariate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model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: </a:t>
            </a:r>
            <a:r>
              <a:rPr lang="zh-CN" altLang="zh-CN" sz="12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   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if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p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value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&lt;=0.10</a:t>
            </a:r>
          </a:p>
          <a:p>
            <a:pPr>
              <a:lnSpc>
                <a:spcPct val="50000"/>
              </a:lnSpc>
              <a:buClr>
                <a:srgbClr val="0DB7C4"/>
              </a:buClr>
              <a:buSzPct val="100000"/>
            </a:pPr>
            <a:endParaRPr lang="en-US" sz="1000" dirty="0" smtClean="0">
              <a:solidFill>
                <a:srgbClr val="4CA1A8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Multivariate </a:t>
            </a:r>
            <a:r>
              <a:rPr lang="en-US" sz="12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logistic </a:t>
            </a: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regression</a:t>
            </a:r>
            <a:r>
              <a:rPr lang="en-US" altLang="zh-CN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: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           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variable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included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endParaRPr lang="en-US" sz="1000" dirty="0" smtClean="0">
              <a:solidFill>
                <a:srgbClr val="4CA1A8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lnSpc>
                <a:spcPct val="50000"/>
              </a:lnSpc>
              <a:buClr>
                <a:srgbClr val="0DB7C4"/>
              </a:buClr>
              <a:buSzPct val="100000"/>
              <a:buFont typeface="Source Sans Pro"/>
              <a:buChar char="▹"/>
            </a:pPr>
            <a:endParaRPr lang="en-US" sz="1200" dirty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Odds ratios (O</a:t>
            </a:r>
            <a:r>
              <a:rPr lang="en-US" sz="11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R</a:t>
            </a:r>
            <a:r>
              <a:rPr lang="en-US" sz="11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) with 95</a:t>
            </a:r>
            <a:r>
              <a:rPr lang="en-US" sz="11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% </a:t>
            </a:r>
            <a:r>
              <a:rPr lang="en-US" sz="11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CI</a:t>
            </a:r>
            <a:r>
              <a:rPr lang="en-US" altLang="zh-CN" sz="11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:</a:t>
            </a:r>
            <a:r>
              <a:rPr lang="zh-CN" altLang="en-US" sz="11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                   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strength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of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association</a:t>
            </a:r>
            <a:endParaRPr lang="en-US" sz="1000" dirty="0" smtClean="0">
              <a:solidFill>
                <a:srgbClr val="4CA1A8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endParaRPr lang="en-US" sz="1100" dirty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  <a:p>
            <a:pPr>
              <a:buClr>
                <a:srgbClr val="0DB7C4"/>
              </a:buClr>
              <a:buSzPct val="100000"/>
            </a:pPr>
            <a:r>
              <a:rPr lang="en-US" sz="11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</a:t>
            </a:r>
            <a:endParaRPr lang="en-US" sz="1100" dirty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87103" y="2802809"/>
            <a:ext cx="17704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US" sz="12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The Kaplan–Meier </a:t>
            </a: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method</a:t>
            </a: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: 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             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Patients </a:t>
            </a:r>
            <a:r>
              <a:rPr lang="en-US" altLang="zh-CN" sz="1000" dirty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were followed from the date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of</a:t>
            </a:r>
            <a:r>
              <a:rPr lang="zh-CN" altLang="en-US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Gram</a:t>
            </a:r>
            <a:r>
              <a:rPr lang="en-US" altLang="zh-CN" sz="1000" dirty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-negative BSI until </a:t>
            </a:r>
            <a:r>
              <a:rPr lang="en-US" altLang="zh-CN" sz="1000" dirty="0" smtClean="0">
                <a:solidFill>
                  <a:srgbClr val="4CA1A8"/>
                </a:solidFill>
                <a:latin typeface="Dosis" panose="020B0604020202020204" charset="0"/>
                <a:sym typeface="Source Sans Pro"/>
              </a:rPr>
              <a:t>death</a:t>
            </a:r>
            <a:endParaRPr lang="en-US" sz="1000" dirty="0" smtClean="0">
              <a:solidFill>
                <a:srgbClr val="4CA1A8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lnSpc>
                <a:spcPct val="50000"/>
              </a:lnSpc>
              <a:buClr>
                <a:srgbClr val="0DB7C4"/>
              </a:buClr>
              <a:buSzPct val="100000"/>
              <a:buFont typeface="Source Sans Pro"/>
              <a:buChar char="▹"/>
            </a:pPr>
            <a:endParaRPr lang="en-US" sz="1200" dirty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SG" sz="1200" dirty="0" smtClean="0">
                <a:solidFill>
                  <a:srgbClr val="415665"/>
                </a:solidFill>
                <a:latin typeface="Dosis" panose="020B0604020202020204" charset="0"/>
              </a:rPr>
              <a:t>Cox </a:t>
            </a:r>
            <a:r>
              <a:rPr lang="en-SG" sz="1200" dirty="0">
                <a:solidFill>
                  <a:srgbClr val="415665"/>
                </a:solidFill>
                <a:latin typeface="Dosis" panose="020B0604020202020204" charset="0"/>
              </a:rPr>
              <a:t>proportional hazard </a:t>
            </a:r>
            <a:r>
              <a:rPr lang="en-SG" sz="1200" dirty="0" smtClean="0">
                <a:solidFill>
                  <a:srgbClr val="415665"/>
                </a:solidFill>
                <a:latin typeface="Dosis" panose="020B0604020202020204" charset="0"/>
              </a:rPr>
              <a:t>regression</a:t>
            </a:r>
            <a:r>
              <a:rPr lang="zh-CN" altLang="en-US" sz="1200" dirty="0" smtClean="0">
                <a:solidFill>
                  <a:srgbClr val="415665"/>
                </a:solidFill>
                <a:latin typeface="Dosis" panose="020B0604020202020204" charset="0"/>
              </a:rPr>
              <a:t> </a:t>
            </a:r>
            <a:endParaRPr lang="en-SG" sz="1200" dirty="0" smtClean="0">
              <a:solidFill>
                <a:srgbClr val="415665"/>
              </a:solidFill>
              <a:latin typeface="Dosis" panose="020B0604020202020204" charset="0"/>
            </a:endParaRPr>
          </a:p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endParaRPr lang="en-US" sz="1200" dirty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  <a:p>
            <a:pPr marL="285750" indent="-285750">
              <a:buClr>
                <a:srgbClr val="0DB7C4"/>
              </a:buClr>
              <a:buSzPct val="100000"/>
              <a:buFont typeface="Source Sans Pro"/>
              <a:buChar char="▹"/>
            </a:pP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Hazard </a:t>
            </a:r>
            <a:r>
              <a:rPr lang="en-US" sz="12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ratios (HR) </a:t>
            </a:r>
            <a:r>
              <a:rPr lang="en-US" sz="1200" dirty="0" smtClean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with 95% CI</a:t>
            </a:r>
            <a:endParaRPr lang="en-US" sz="1200" dirty="0">
              <a:solidFill>
                <a:srgbClr val="415665"/>
              </a:solidFill>
              <a:latin typeface="Dosis" panose="020B060402020202020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168196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514351" y="2073682"/>
            <a:ext cx="3756149" cy="7838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endParaRPr lang="en" dirty="0"/>
          </a:p>
          <a:p>
            <a:r>
              <a:rPr lang="en" dirty="0" smtClean="0"/>
              <a:t>Results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514351" y="3040959"/>
            <a:ext cx="4002707" cy="5157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" sz="2000" dirty="0">
                <a:latin typeface="Dosis" panose="02010503020202060003" pitchFamily="50" charset="0"/>
              </a:rPr>
              <a:t>Let’s start with the </a:t>
            </a:r>
            <a:r>
              <a:rPr lang="en" sz="2000" dirty="0" smtClean="0">
                <a:latin typeface="Dosis" panose="02010503020202060003" pitchFamily="50" charset="0"/>
              </a:rPr>
              <a:t>statistics and graphs</a:t>
            </a:r>
            <a:endParaRPr lang="en" sz="2000" dirty="0">
              <a:latin typeface="Dosis" panose="02010503020202060003" pitchFamily="50" charset="0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56" y="3207938"/>
            <a:ext cx="502199" cy="129262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lang="en"/>
          </a:p>
        </p:txBody>
      </p:sp>
      <p:grpSp>
        <p:nvGrpSpPr>
          <p:cNvPr id="9" name="Shape 608"/>
          <p:cNvGrpSpPr/>
          <p:nvPr/>
        </p:nvGrpSpPr>
        <p:grpSpPr>
          <a:xfrm>
            <a:off x="5468852" y="2972366"/>
            <a:ext cx="1191646" cy="767648"/>
            <a:chOff x="4604550" y="3714775"/>
            <a:chExt cx="439625" cy="319075"/>
          </a:xfrm>
        </p:grpSpPr>
        <p:sp>
          <p:nvSpPr>
            <p:cNvPr id="10" name="Shape 60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" name="Shape 61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24360266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688782" y="1222277"/>
            <a:ext cx="4196133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" dirty="0"/>
              <a:t/>
            </a:r>
            <a:br>
              <a:rPr lang="en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"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lang="en"/>
          </a:p>
        </p:txBody>
      </p:sp>
      <p:sp>
        <p:nvSpPr>
          <p:cNvPr id="14" name="Shape 354"/>
          <p:cNvSpPr/>
          <p:nvPr/>
        </p:nvSpPr>
        <p:spPr>
          <a:xfrm>
            <a:off x="688782" y="1040130"/>
            <a:ext cx="5814888" cy="357343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5" name="Shape 355"/>
          <p:cNvSpPr/>
          <p:nvPr/>
        </p:nvSpPr>
        <p:spPr>
          <a:xfrm>
            <a:off x="921606" y="1222277"/>
            <a:ext cx="5349240" cy="2698213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endParaRPr lang="en" sz="750" dirty="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6" name="Shape 608"/>
          <p:cNvGrpSpPr/>
          <p:nvPr/>
        </p:nvGrpSpPr>
        <p:grpSpPr>
          <a:xfrm>
            <a:off x="1394460" y="1645920"/>
            <a:ext cx="3977640" cy="2057400"/>
            <a:chOff x="4604550" y="3714775"/>
            <a:chExt cx="439625" cy="319075"/>
          </a:xfrm>
        </p:grpSpPr>
        <p:sp>
          <p:nvSpPr>
            <p:cNvPr id="17" name="Shape 60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" name="Shape 61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73066" y="1612237"/>
            <a:ext cx="484632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latin typeface="Dosis" charset="0"/>
                <a:ea typeface="Dosis" charset="0"/>
                <a:cs typeface="Dosis" charset="0"/>
              </a:rPr>
              <a:t>Demographic and clinical features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Dosis" charset="0"/>
                <a:ea typeface="Dosis" charset="0"/>
                <a:cs typeface="Dosis" charset="0"/>
              </a:rPr>
              <a:t>Epidemiology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Dosis" charset="0"/>
                <a:ea typeface="Dosis" charset="0"/>
                <a:cs typeface="Dosis" charset="0"/>
              </a:rPr>
              <a:t>Microbiology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Dosis" charset="0"/>
                <a:ea typeface="Dosis" charset="0"/>
                <a:cs typeface="Dosis" charset="0"/>
              </a:rPr>
              <a:t>Antimicrobial resistance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Dosis" charset="0"/>
                <a:ea typeface="Dosis" charset="0"/>
                <a:cs typeface="Dosis" charset="0"/>
              </a:rPr>
              <a:t>M</a:t>
            </a:r>
            <a:r>
              <a:rPr lang="en-US" sz="2400" dirty="0" smtClean="0">
                <a:latin typeface="Dosis" charset="0"/>
                <a:ea typeface="Dosis" charset="0"/>
                <a:cs typeface="Dosis" charset="0"/>
              </a:rPr>
              <a:t>ortality</a:t>
            </a:r>
            <a:endParaRPr lang="en-US" sz="2400" dirty="0"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264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688782" y="1222277"/>
            <a:ext cx="4196133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" dirty="0" smtClean="0"/>
              <a:t>Demographic </a:t>
            </a:r>
            <a:r>
              <a:rPr lang="en" dirty="0"/>
              <a:t>and clinical features</a:t>
            </a:r>
            <a:br>
              <a:rPr lang="en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"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lang="e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2" y="1387437"/>
            <a:ext cx="5998727" cy="274955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096491" y="2367360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96491" y="2534287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82837" y="2364498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82837" y="2549345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96491" y="2956178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82837" y="2959750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/>
          <p:cNvCxnSpPr/>
          <p:nvPr/>
        </p:nvCxnSpPr>
        <p:spPr>
          <a:xfrm>
            <a:off x="3094579" y="4117398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"/>
          <p:cNvCxnSpPr/>
          <p:nvPr/>
        </p:nvCxnSpPr>
        <p:spPr>
          <a:xfrm>
            <a:off x="4680925" y="4120970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688782" y="1222277"/>
            <a:ext cx="4196133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Epidemiology </a:t>
            </a:r>
            <a:r>
              <a:rPr lang="en" dirty="0"/>
              <a:t/>
            </a:r>
            <a:br>
              <a:rPr lang="en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"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2" y="1497937"/>
            <a:ext cx="5953850" cy="22718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2" y="3769800"/>
            <a:ext cx="2072173" cy="115015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537855" y="1839192"/>
            <a:ext cx="1340427" cy="852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662055" y="1781815"/>
            <a:ext cx="1340427" cy="852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82" y="1412845"/>
            <a:ext cx="5029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319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688782" y="1222277"/>
            <a:ext cx="4196133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Microbiology </a:t>
            </a:r>
            <a:r>
              <a:rPr lang="en" dirty="0"/>
              <a:t/>
            </a:r>
            <a:br>
              <a:rPr lang="en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"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2" y="1497937"/>
            <a:ext cx="5792044" cy="686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2" y="2184481"/>
            <a:ext cx="5835559" cy="20990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1273" y="2554397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89088" y="2890231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96491" y="2877258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96491" y="3291622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89088" y="3291622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1273" y="3291622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1273" y="2919939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48096"/>
            <a:ext cx="6858000" cy="27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482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688782" y="1560081"/>
            <a:ext cx="4196133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Antimicrobial </a:t>
            </a:r>
            <a:r>
              <a:rPr lang="en-US" dirty="0" smtClean="0"/>
              <a:t>Resistance </a:t>
            </a:r>
            <a:r>
              <a:rPr lang="en-US" dirty="0"/>
              <a:t/>
            </a:r>
            <a:br>
              <a:rPr lang="en-US" dirty="0"/>
            </a:br>
            <a:r>
              <a:rPr lang="en" dirty="0"/>
              <a:t/>
            </a:r>
            <a:br>
              <a:rPr lang="en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"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2" y="1497937"/>
            <a:ext cx="5792044" cy="686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2" y="2184481"/>
            <a:ext cx="5835559" cy="20990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89088" y="4045456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96491" y="4047223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89028" y="4279980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76625" y="4267199"/>
            <a:ext cx="591654" cy="1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71833"/>
            <a:ext cx="6858000" cy="27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44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688782" y="1560081"/>
            <a:ext cx="4196133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Antimicrobial </a:t>
            </a:r>
            <a:r>
              <a:rPr lang="en-US" dirty="0" smtClean="0"/>
              <a:t>Resistance </a:t>
            </a:r>
            <a:r>
              <a:rPr lang="en-US" dirty="0"/>
              <a:t/>
            </a:r>
            <a:br>
              <a:rPr lang="en-US" dirty="0"/>
            </a:br>
            <a:r>
              <a:rPr lang="en" dirty="0"/>
              <a:t/>
            </a:r>
            <a:br>
              <a:rPr lang="en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"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2" y="1296138"/>
            <a:ext cx="5366950" cy="33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3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688782" y="1560081"/>
            <a:ext cx="4196133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Mortality</a:t>
            </a:r>
            <a:br>
              <a:rPr lang="en-US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"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393793"/>
            <a:ext cx="6422796" cy="25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5215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33319" y="647136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AGENDA</a:t>
            </a:r>
            <a:endParaRPr lang="en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33319" y="1796494"/>
            <a:ext cx="3876750" cy="2540924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en" dirty="0" smtClean="0">
                <a:latin typeface="Dosis" panose="020B0604020202020204" charset="0"/>
              </a:rPr>
              <a:t>Introduction</a:t>
            </a:r>
            <a:endParaRPr lang="en" dirty="0">
              <a:latin typeface="Dosis" panose="020B0604020202020204" charset="0"/>
            </a:endParaRPr>
          </a:p>
          <a:p>
            <a:pPr marL="342900" indent="-171450"/>
            <a:r>
              <a:rPr lang="en-SG" dirty="0" smtClean="0">
                <a:latin typeface="Dosis" panose="020B0604020202020204" charset="0"/>
              </a:rPr>
              <a:t>Objectives</a:t>
            </a:r>
            <a:endParaRPr lang="en-SG" dirty="0">
              <a:latin typeface="Dosis" panose="020B0604020202020204" charset="0"/>
            </a:endParaRPr>
          </a:p>
          <a:p>
            <a:pPr marL="342900" indent="-171450"/>
            <a:r>
              <a:rPr lang="en-SG" dirty="0">
                <a:latin typeface="Dosis" panose="020B0604020202020204" charset="0"/>
              </a:rPr>
              <a:t>Data Collection</a:t>
            </a:r>
          </a:p>
          <a:p>
            <a:pPr marL="342900" indent="-171450"/>
            <a:r>
              <a:rPr lang="en-SG" dirty="0">
                <a:latin typeface="Dosis" panose="020B0604020202020204" charset="0"/>
              </a:rPr>
              <a:t>Statistical Analysis</a:t>
            </a:r>
          </a:p>
          <a:p>
            <a:pPr marL="342900" indent="-171450"/>
            <a:r>
              <a:rPr lang="en-SG" dirty="0">
                <a:latin typeface="Dosis" panose="020B0604020202020204" charset="0"/>
              </a:rPr>
              <a:t>Results</a:t>
            </a:r>
          </a:p>
          <a:p>
            <a:pPr marL="342900" indent="-171450"/>
            <a:r>
              <a:rPr lang="en-SG" dirty="0">
                <a:latin typeface="Dosis" panose="020B0604020202020204" charset="0"/>
              </a:rPr>
              <a:t>Findings</a:t>
            </a:r>
          </a:p>
          <a:p>
            <a:pPr marL="342900" indent="-171450"/>
            <a:r>
              <a:rPr lang="en-SG" dirty="0">
                <a:latin typeface="Dosis" panose="020B0604020202020204" charset="0"/>
              </a:rPr>
              <a:t>Strengths &amp; Limitations</a:t>
            </a:r>
          </a:p>
          <a:p>
            <a:pPr marL="342900" indent="-171450"/>
            <a:r>
              <a:rPr lang="en-SG" dirty="0" smtClean="0">
                <a:latin typeface="Dosis" panose="020B0604020202020204" charset="0"/>
              </a:rPr>
              <a:t>Conclusions</a:t>
            </a:r>
            <a:endParaRPr lang="en-SG" dirty="0">
              <a:latin typeface="Dosis" panose="020B0604020202020204" charset="0"/>
            </a:endParaRPr>
          </a:p>
          <a:p>
            <a:pPr marL="342900" indent="-171450"/>
            <a:r>
              <a:rPr lang="en-SG" dirty="0">
                <a:latin typeface="Dosis" panose="020B0604020202020204" charset="0"/>
              </a:rPr>
              <a:t>Q&amp;A</a:t>
            </a:r>
          </a:p>
          <a:p>
            <a:pPr marL="171450">
              <a:buNone/>
            </a:pPr>
            <a:endParaRPr lang="en" dirty="0">
              <a:latin typeface="Dosis" panose="020B0604020202020204" charset="0"/>
            </a:endParaRPr>
          </a:p>
          <a:p>
            <a:pPr>
              <a:buNone/>
            </a:pPr>
            <a:endParaRPr dirty="0">
              <a:latin typeface="Dosis" panose="020B0604020202020204" charset="0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lang="en" dirty="0"/>
          </a:p>
        </p:txBody>
      </p:sp>
      <p:grpSp>
        <p:nvGrpSpPr>
          <p:cNvPr id="115" name="Shape 115"/>
          <p:cNvGrpSpPr/>
          <p:nvPr/>
        </p:nvGrpSpPr>
        <p:grpSpPr>
          <a:xfrm>
            <a:off x="4968748" y="1070530"/>
            <a:ext cx="1441581" cy="3154035"/>
            <a:chOff x="6310600" y="1679550"/>
            <a:chExt cx="883850" cy="1933775"/>
          </a:xfrm>
        </p:grpSpPr>
        <p:sp>
          <p:nvSpPr>
            <p:cNvPr id="116" name="Shape 116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0" t="0" r="0" b="0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0" t="0" r="0" b="0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8" name="Shape 118"/>
          <p:cNvGrpSpPr/>
          <p:nvPr/>
        </p:nvGrpSpPr>
        <p:grpSpPr>
          <a:xfrm>
            <a:off x="5228925" y="1497938"/>
            <a:ext cx="325350" cy="325350"/>
            <a:chOff x="5444475" y="717525"/>
            <a:chExt cx="433800" cy="433800"/>
          </a:xfrm>
        </p:grpSpPr>
        <p:sp>
          <p:nvSpPr>
            <p:cNvPr id="119" name="Shape 1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5557157" y="83020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5606247" y="87929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5690354" y="3113644"/>
            <a:ext cx="325350" cy="325350"/>
            <a:chOff x="5382800" y="412975"/>
            <a:chExt cx="433800" cy="433800"/>
          </a:xfrm>
        </p:grpSpPr>
        <p:sp>
          <p:nvSpPr>
            <p:cNvPr id="123" name="Shape 123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462" y="1479142"/>
            <a:ext cx="440097" cy="362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891" y="3126309"/>
            <a:ext cx="440097" cy="362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27132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688782" y="1560081"/>
            <a:ext cx="4196133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Mortality</a:t>
            </a:r>
            <a:br>
              <a:rPr lang="en-US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" dirty="0"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 lang="e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" y="1506765"/>
            <a:ext cx="6732391" cy="292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468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587969" y="642938"/>
            <a:ext cx="2167286" cy="8549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 smtClean="0"/>
              <a:t>FINDINGS</a:t>
            </a:r>
            <a:endParaRPr lang="en" sz="2400" dirty="0"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138870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1587969" y="1497937"/>
            <a:ext cx="5159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DB7C4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How to use research results to improve the therapy of BSI?</a:t>
            </a:r>
          </a:p>
          <a:p>
            <a:pPr lvl="0">
              <a:buClr>
                <a:srgbClr val="0DB7C4"/>
              </a:buClr>
              <a:buSzPct val="100000"/>
            </a:pPr>
            <a:endParaRPr lang="en-US" sz="2000" dirty="0">
              <a:solidFill>
                <a:srgbClr val="415665"/>
              </a:solidFill>
              <a:latin typeface="Dosis" panose="02010503020202060003" pitchFamily="50" charset="0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601867" y="215438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dirty="0" smtClean="0"/>
              <a:t>FINDINGS</a:t>
            </a:r>
            <a:endParaRPr lang="en" dirty="0"/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 lang="en"/>
          </a:p>
        </p:txBody>
      </p:sp>
      <p:cxnSp>
        <p:nvCxnSpPr>
          <p:cNvPr id="285" name="Shape 285"/>
          <p:cNvCxnSpPr/>
          <p:nvPr/>
        </p:nvCxnSpPr>
        <p:spPr>
          <a:xfrm>
            <a:off x="-3600" y="2914650"/>
            <a:ext cx="6865199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86" name="Shape 286"/>
          <p:cNvCxnSpPr/>
          <p:nvPr/>
        </p:nvCxnSpPr>
        <p:spPr>
          <a:xfrm rot="10800000">
            <a:off x="1578769" y="2285999"/>
            <a:ext cx="0" cy="657225"/>
          </a:xfrm>
          <a:prstGeom prst="straightConnector1">
            <a:avLst/>
          </a:prstGeom>
          <a:noFill/>
          <a:ln w="9525" cap="flat" cmpd="sng">
            <a:solidFill>
              <a:srgbClr val="415665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87" name="Shape 287"/>
          <p:cNvCxnSpPr/>
          <p:nvPr/>
        </p:nvCxnSpPr>
        <p:spPr>
          <a:xfrm>
            <a:off x="3429000" y="2878931"/>
            <a:ext cx="0" cy="657225"/>
          </a:xfrm>
          <a:prstGeom prst="straightConnector1">
            <a:avLst/>
          </a:prstGeom>
          <a:noFill/>
          <a:ln w="9525" cap="flat" cmpd="sng">
            <a:solidFill>
              <a:srgbClr val="415665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88" name="Shape 288"/>
          <p:cNvCxnSpPr/>
          <p:nvPr/>
        </p:nvCxnSpPr>
        <p:spPr>
          <a:xfrm rot="10800000">
            <a:off x="5279231" y="2285999"/>
            <a:ext cx="0" cy="657225"/>
          </a:xfrm>
          <a:prstGeom prst="straightConnector1">
            <a:avLst/>
          </a:prstGeom>
          <a:noFill/>
          <a:ln w="9525" cap="flat" cmpd="sng">
            <a:solidFill>
              <a:srgbClr val="415665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89" name="Shape 289"/>
          <p:cNvSpPr txBox="1"/>
          <p:nvPr/>
        </p:nvSpPr>
        <p:spPr>
          <a:xfrm>
            <a:off x="-110132" y="1775968"/>
            <a:ext cx="3869491" cy="3118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US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I</a:t>
            </a:r>
            <a:r>
              <a:rPr lang="en" sz="1350" b="1" dirty="0" smtClean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nappropriate </a:t>
            </a:r>
            <a:r>
              <a:rPr lang="en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empiric antimicrobial </a:t>
            </a:r>
            <a:r>
              <a:rPr lang="en" sz="1350" b="1" dirty="0" smtClean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therapy</a:t>
            </a:r>
            <a:r>
              <a:rPr lang="en-US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 associated with increased mortality</a:t>
            </a:r>
            <a:endParaRPr lang="en" sz="1350" b="1" dirty="0">
              <a:solidFill>
                <a:srgbClr val="415665"/>
              </a:solidFill>
              <a:latin typeface="Dosis" panose="02010503020202060003" pitchFamily="50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1583491" y="3557680"/>
            <a:ext cx="4163627" cy="3118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The inherent resistance mechanisms of P. </a:t>
            </a:r>
            <a:r>
              <a:rPr lang="en" sz="1350" b="1" dirty="0" err="1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aeruginosa</a:t>
            </a:r>
            <a:r>
              <a:rPr lang="en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 and </a:t>
            </a:r>
            <a:r>
              <a:rPr lang="en" sz="1350" b="1" dirty="0" err="1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AmpC</a:t>
            </a:r>
            <a:r>
              <a:rPr lang="en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 β-lactamase-producing </a:t>
            </a:r>
            <a:r>
              <a:rPr lang="en" sz="1350" b="1" dirty="0" err="1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Enterobacteriaceae</a:t>
            </a:r>
            <a:r>
              <a:rPr lang="en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350" b="1" dirty="0" smtClean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requires</a:t>
            </a:r>
            <a:r>
              <a:rPr lang="en-US" sz="1350" b="1" dirty="0" smtClean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 special attention</a:t>
            </a:r>
            <a:endParaRPr lang="en" sz="1350" b="1" dirty="0">
              <a:solidFill>
                <a:srgbClr val="415665"/>
              </a:solidFill>
              <a:latin typeface="Dosis" panose="02010503020202060003" pitchFamily="50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3388198" y="1310975"/>
            <a:ext cx="3507171" cy="3118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US" sz="1350" b="1" dirty="0" smtClean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HCA patients </a:t>
            </a:r>
            <a:r>
              <a:rPr lang="en-US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should receive empiric antimicrobial agents that are not associated </a:t>
            </a:r>
            <a:r>
              <a:rPr lang="en-US" sz="1350" b="1" dirty="0" smtClean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with </a:t>
            </a:r>
            <a:r>
              <a:rPr lang="en-US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a transient increase or induction of </a:t>
            </a:r>
            <a:r>
              <a:rPr lang="en-US" sz="1350" b="1" dirty="0" err="1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AmpC</a:t>
            </a:r>
            <a:r>
              <a:rPr lang="en-US" sz="1350" b="1" dirty="0">
                <a:solidFill>
                  <a:srgbClr val="415665"/>
                </a:solidFill>
                <a:latin typeface="Dosis" panose="02010503020202060003" pitchFamily="50" charset="0"/>
                <a:ea typeface="Source Sans Pro"/>
                <a:cs typeface="Source Sans Pro"/>
                <a:sym typeface="Source Sans Pro"/>
              </a:rPr>
              <a:t> β-lactamase production</a:t>
            </a:r>
            <a:endParaRPr lang="en" sz="1350" b="1" dirty="0">
              <a:solidFill>
                <a:srgbClr val="415665"/>
              </a:solidFill>
              <a:latin typeface="Dosis" panose="02010503020202060003" pitchFamily="50" charset="0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2" name="Shape 292"/>
          <p:cNvGrpSpPr/>
          <p:nvPr/>
        </p:nvGrpSpPr>
        <p:grpSpPr>
          <a:xfrm>
            <a:off x="1416086" y="2751975"/>
            <a:ext cx="325350" cy="325350"/>
            <a:chOff x="5382800" y="412975"/>
            <a:chExt cx="433800" cy="433800"/>
          </a:xfrm>
        </p:grpSpPr>
        <p:sp>
          <p:nvSpPr>
            <p:cNvPr id="293" name="Shape 293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3266317" y="2751975"/>
            <a:ext cx="325350" cy="325350"/>
            <a:chOff x="5382800" y="412975"/>
            <a:chExt cx="433800" cy="433800"/>
          </a:xfrm>
        </p:grpSpPr>
        <p:sp>
          <p:nvSpPr>
            <p:cNvPr id="297" name="Shape 29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300" name="Shape 300"/>
          <p:cNvGrpSpPr/>
          <p:nvPr/>
        </p:nvGrpSpPr>
        <p:grpSpPr>
          <a:xfrm>
            <a:off x="5116548" y="2751975"/>
            <a:ext cx="325350" cy="325350"/>
            <a:chOff x="5382800" y="412975"/>
            <a:chExt cx="433800" cy="433800"/>
          </a:xfrm>
        </p:grpSpPr>
        <p:sp>
          <p:nvSpPr>
            <p:cNvPr id="301" name="Shape 301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33318" y="318662"/>
            <a:ext cx="3652195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dirty="0" smtClean="0"/>
              <a:t>STRENGTHS &amp; LIMITATIONS</a:t>
            </a:r>
            <a:endParaRPr lang="en" dirty="0"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33318" y="1358100"/>
            <a:ext cx="3770005" cy="24272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-US" dirty="0" smtClean="0">
                <a:latin typeface="Dosis" panose="02010503020202060003" pitchFamily="50" charset="0"/>
              </a:rPr>
              <a:t>Strengths</a:t>
            </a:r>
          </a:p>
          <a:p>
            <a:pPr marL="285750" indent="-285750"/>
            <a:r>
              <a:rPr lang="en-US" dirty="0">
                <a:latin typeface="Dosis" panose="02010503020202060003" pitchFamily="50" charset="0"/>
              </a:rPr>
              <a:t>Population based </a:t>
            </a:r>
            <a:r>
              <a:rPr lang="en-US" dirty="0" smtClean="0">
                <a:latin typeface="Dosis" panose="02010503020202060003" pitchFamily="50" charset="0"/>
              </a:rPr>
              <a:t>design</a:t>
            </a:r>
          </a:p>
          <a:p>
            <a:pPr marL="285750" indent="-285750"/>
            <a:r>
              <a:rPr lang="en-US" dirty="0">
                <a:latin typeface="Dosis" panose="02010503020202060003" pitchFamily="50" charset="0"/>
              </a:rPr>
              <a:t>Large sample size</a:t>
            </a:r>
          </a:p>
          <a:p>
            <a:pPr marL="285750" indent="-285750"/>
            <a:r>
              <a:rPr lang="en-US" dirty="0">
                <a:latin typeface="Dosis" panose="02010503020202060003" pitchFamily="50" charset="0"/>
              </a:rPr>
              <a:t>Prolonged follow-up facilitated by the REP </a:t>
            </a:r>
          </a:p>
          <a:p>
            <a:pPr marL="285750" indent="-285750"/>
            <a:endParaRPr lang="en-US" dirty="0">
              <a:latin typeface="Dosis" panose="02010503020202060003" pitchFamily="50" charset="0"/>
            </a:endParaRPr>
          </a:p>
          <a:p>
            <a:pPr marL="285750" indent="-285750"/>
            <a:endParaRPr lang="en" dirty="0">
              <a:latin typeface="Dosis" panose="02010503020202060003" pitchFamily="50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819" y="2571749"/>
            <a:ext cx="2790711" cy="22173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33319" y="318662"/>
            <a:ext cx="3522688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dirty="0" smtClean="0"/>
              <a:t>STRENGTHS &amp; LIMITATIONS</a:t>
            </a:r>
            <a:endParaRPr lang="en" dirty="0"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33318" y="1358100"/>
            <a:ext cx="3770005" cy="24272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-US" dirty="0" smtClean="0">
                <a:latin typeface="Dosis" panose="02010503020202060003" pitchFamily="50" charset="0"/>
              </a:rPr>
              <a:t>Limitations</a:t>
            </a:r>
          </a:p>
          <a:p>
            <a:pPr marL="285750" indent="-285750"/>
            <a:r>
              <a:rPr lang="en-US" dirty="0">
                <a:latin typeface="Dosis" panose="02010503020202060003" pitchFamily="50" charset="0"/>
              </a:rPr>
              <a:t>Similar population characteristics </a:t>
            </a:r>
          </a:p>
          <a:p>
            <a:pPr marL="285750" indent="-285750"/>
            <a:r>
              <a:rPr lang="en-US" dirty="0" smtClean="0">
                <a:latin typeface="Dosis" panose="02010503020202060003" pitchFamily="50" charset="0"/>
              </a:rPr>
              <a:t>Data from one </a:t>
            </a:r>
            <a:r>
              <a:rPr lang="en-US" dirty="0">
                <a:latin typeface="Dosis" panose="02010503020202060003" pitchFamily="50" charset="0"/>
              </a:rPr>
              <a:t>geographical area</a:t>
            </a:r>
          </a:p>
          <a:p>
            <a:pPr marL="285750" indent="-285750"/>
            <a:r>
              <a:rPr lang="en-US" dirty="0">
                <a:latin typeface="Dosis" panose="02010503020202060003" pitchFamily="50" charset="0"/>
              </a:rPr>
              <a:t>No data on chronic underlying medical conditions and previous exposure to antimicrobial </a:t>
            </a:r>
            <a:r>
              <a:rPr lang="en-US" dirty="0" smtClean="0">
                <a:latin typeface="Dosis" panose="02010503020202060003" pitchFamily="50" charset="0"/>
              </a:rPr>
              <a:t>agents </a:t>
            </a:r>
            <a:endParaRPr lang="en-US" dirty="0">
              <a:latin typeface="Dosis" panose="02010503020202060003" pitchFamily="50" charset="0"/>
            </a:endParaRPr>
          </a:p>
          <a:p>
            <a:pPr marL="285750" indent="-285750"/>
            <a:endParaRPr lang="en-US" dirty="0">
              <a:latin typeface="Dosis" panose="02010503020202060003" pitchFamily="50" charset="0"/>
            </a:endParaRPr>
          </a:p>
          <a:p>
            <a:pPr marL="285750" indent="-285750"/>
            <a:endParaRPr lang="en" dirty="0">
              <a:latin typeface="Dosis" panose="02010503020202060003" pitchFamily="50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49" y="1420427"/>
            <a:ext cx="1697461" cy="26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76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514351" y="2073682"/>
            <a:ext cx="3756149" cy="7838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Conclusions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514351" y="2954625"/>
            <a:ext cx="3756149" cy="5157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endParaRPr lang="en"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56" y="3207938"/>
            <a:ext cx="502199" cy="129262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7951262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33319" y="647136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CONCLUSIONS</a:t>
            </a:r>
            <a:endParaRPr lang="en" dirty="0"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28446"/>
              </p:ext>
            </p:extLst>
          </p:nvPr>
        </p:nvGraphicFramePr>
        <p:xfrm>
          <a:off x="700124" y="1561832"/>
          <a:ext cx="3600027" cy="3400433"/>
        </p:xfrm>
        <a:graphic>
          <a:graphicData uri="http://schemas.openxmlformats.org/drawingml/2006/table">
            <a:tbl>
              <a:tblPr>
                <a:noFill/>
                <a:tableStyleId>{6A0A9B7B-F3D8-43DB-8DD7-1B5807918CC9}</a:tableStyleId>
              </a:tblPr>
              <a:tblGrid>
                <a:gridCol w="1200009"/>
                <a:gridCol w="1307681"/>
                <a:gridCol w="1092337"/>
              </a:tblGrid>
              <a:tr h="51626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b="1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Gram-negative BSI</a:t>
                      </a:r>
                      <a:endParaRPr sz="1200" b="1" dirty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 smtClean="0">
                          <a:solidFill>
                            <a:srgbClr val="0DB7C4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Healthcare-associated</a:t>
                      </a:r>
                      <a:endParaRPr lang="en" sz="1200" b="1" dirty="0">
                        <a:solidFill>
                          <a:srgbClr val="0DB7C4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 smtClean="0">
                          <a:solidFill>
                            <a:srgbClr val="0DB7C4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Community-acquired</a:t>
                      </a:r>
                      <a:endParaRPr lang="en" sz="1200" b="1" dirty="0">
                        <a:solidFill>
                          <a:srgbClr val="0DB7C4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</a:tr>
              <a:tr h="516263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Short-term</a:t>
                      </a:r>
                      <a:r>
                        <a:rPr lang="en" sz="1200" baseline="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 Mortality</a:t>
                      </a:r>
                      <a:endParaRPr lang="en" sz="1200" dirty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Relatively </a:t>
                      </a:r>
                      <a:r>
                        <a:rPr lang="en" sz="1200" b="1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High</a:t>
                      </a:r>
                      <a:endParaRPr lang="en" sz="1200" b="1" dirty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b="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Relatively Low</a:t>
                      </a: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6263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Long-term Mortality</a:t>
                      </a:r>
                      <a:endParaRPr lang="en" sz="1200" dirty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Relatively </a:t>
                      </a:r>
                      <a:r>
                        <a:rPr lang="en" sz="1200" b="1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High</a:t>
                      </a:r>
                      <a:endParaRPr lang="en" sz="1200" b="1" dirty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b="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Relatively Low</a:t>
                      </a: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</a:tr>
              <a:tr h="516263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SG" sz="1200" b="0" i="0" u="none" strike="noStrike" cap="none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+mn-ea"/>
                          <a:cs typeface="+mn-cs"/>
                          <a:sym typeface="Arial"/>
                        </a:rPr>
                        <a:t>Causative Pathogen</a:t>
                      </a:r>
                      <a:endParaRPr lang="en" sz="1200" dirty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SG" sz="1200" b="0" i="0" u="none" strike="noStrike" cap="none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+mn-ea"/>
                          <a:cs typeface="+mn-cs"/>
                          <a:sym typeface="Arial"/>
                        </a:rPr>
                        <a:t>Escherichia coli,</a:t>
                      </a:r>
                    </a:p>
                    <a:p>
                      <a:pPr lv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buNone/>
                      </a:pPr>
                      <a:endParaRPr lang="en-SG" sz="1200" b="0" i="0" u="none" strike="noStrike" cap="none" dirty="0" smtClean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SG" sz="1200" b="1" i="0" u="none" strike="noStrike" cap="none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+mn-ea"/>
                          <a:cs typeface="+mn-cs"/>
                          <a:sym typeface="Arial"/>
                        </a:rPr>
                        <a:t>Pseudomonas  </a:t>
                      </a:r>
                      <a:r>
                        <a:rPr lang="en-SG" sz="1200" b="1" i="0" u="none" strike="noStrike" cap="none" dirty="0" err="1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+mn-ea"/>
                          <a:cs typeface="+mn-cs"/>
                          <a:sym typeface="Arial"/>
                        </a:rPr>
                        <a:t>aeruginosa</a:t>
                      </a:r>
                      <a:r>
                        <a:rPr lang="en-SG" sz="1200" b="0" i="0" u="none" strike="noStrike" cap="none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+mn-ea"/>
                          <a:cs typeface="+mn-cs"/>
                          <a:sym typeface="Arial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buNone/>
                      </a:pPr>
                      <a:endParaRPr lang="en-SG" sz="1200" b="0" i="0" u="none" strike="noStrike" cap="none" dirty="0" smtClean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SG" sz="1200" b="1" i="0" u="none" strike="noStrike" cap="none" dirty="0" err="1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+mn-ea"/>
                          <a:cs typeface="+mn-cs"/>
                          <a:sym typeface="Arial"/>
                        </a:rPr>
                        <a:t>Enterobacter</a:t>
                      </a:r>
                      <a:r>
                        <a:rPr lang="en-SG" sz="1200" b="1" i="0" u="none" strike="noStrike" cap="none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+mn-ea"/>
                          <a:cs typeface="+mn-cs"/>
                          <a:sym typeface="Arial"/>
                        </a:rPr>
                        <a:t> species</a:t>
                      </a:r>
                      <a:endParaRPr lang="en" sz="1200" b="1" dirty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cap="none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+mn-ea"/>
                          <a:cs typeface="+mn-cs"/>
                          <a:sym typeface="Arial"/>
                        </a:rPr>
                        <a:t>Escherichia coli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200" b="0" dirty="0" smtClean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</a:tr>
              <a:tr h="516263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SG" sz="1200" b="0" i="0" u="none" strike="noStrike" cap="none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+mn-ea"/>
                          <a:cs typeface="+mn-cs"/>
                          <a:sym typeface="Arial"/>
                        </a:rPr>
                        <a:t>Antimicrobial Resistance</a:t>
                      </a:r>
                      <a:endParaRPr lang="en" sz="1200" dirty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b="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Relatively </a:t>
                      </a:r>
                      <a:r>
                        <a:rPr lang="en" sz="1200" b="1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High,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e</a:t>
                      </a:r>
                      <a:r>
                        <a:rPr lang="en" sz="1200" b="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specially for </a:t>
                      </a:r>
                      <a:r>
                        <a:rPr lang="en-SG" sz="1200" b="1" dirty="0" err="1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Fluoroquinolone</a:t>
                      </a:r>
                      <a:endParaRPr lang="en" sz="1200" b="1" dirty="0" smtClean="0">
                        <a:solidFill>
                          <a:srgbClr val="415665"/>
                        </a:solidFill>
                        <a:latin typeface="Dosis" panose="02010503020202060003" pitchFamily="50" charset="0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68569" marR="68569" marT="51431" marB="514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b="0" dirty="0" smtClean="0">
                          <a:solidFill>
                            <a:srgbClr val="415665"/>
                          </a:solidFill>
                          <a:latin typeface="Dosis" panose="02010503020202060003" pitchFamily="50" charset="0"/>
                          <a:ea typeface="Source Sans Pro"/>
                          <a:cs typeface="Source Sans Pro"/>
                          <a:sym typeface="Source Sans Pro"/>
                        </a:rPr>
                        <a:t>Relatively Low</a:t>
                      </a:r>
                    </a:p>
                  </a:txBody>
                  <a:tcPr marL="68569" marR="68569" marT="51431" marB="5143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68204" y="1497937"/>
            <a:ext cx="226375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Dosis" panose="02010503020202060003" pitchFamily="50" charset="0"/>
              </a:rPr>
              <a:t>To identify </a:t>
            </a:r>
            <a:r>
              <a:rPr lang="en-US" sz="1200" dirty="0">
                <a:latin typeface="Dosis" panose="02010503020202060003" pitchFamily="50" charset="0"/>
              </a:rPr>
              <a:t>patients with </a:t>
            </a:r>
            <a:r>
              <a:rPr lang="en-US" sz="1200" dirty="0" smtClean="0">
                <a:latin typeface="Dosis" panose="02010503020202060003" pitchFamily="50" charset="0"/>
              </a:rPr>
              <a:t>healthcare-associated acquisition of Gram-negative BSI</a:t>
            </a:r>
          </a:p>
          <a:p>
            <a:pPr>
              <a:lnSpc>
                <a:spcPct val="50000"/>
              </a:lnSpc>
            </a:pPr>
            <a:endParaRPr lang="en-US" sz="1200" dirty="0">
              <a:latin typeface="Dosis" panose="020105030202020600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Dosis" panose="02010503020202060003" pitchFamily="50" charset="0"/>
              </a:rPr>
              <a:t>T</a:t>
            </a:r>
            <a:r>
              <a:rPr lang="en-US" sz="1200" dirty="0" smtClean="0">
                <a:latin typeface="Dosis" panose="02010503020202060003" pitchFamily="50" charset="0"/>
              </a:rPr>
              <a:t>o </a:t>
            </a:r>
            <a:r>
              <a:rPr lang="en-US" sz="1200" b="1" dirty="0">
                <a:latin typeface="Dosis" panose="02010503020202060003" pitchFamily="50" charset="0"/>
              </a:rPr>
              <a:t>optimize empiric antimicrobial </a:t>
            </a:r>
            <a:r>
              <a:rPr lang="en-US" sz="1200" b="1" dirty="0" smtClean="0">
                <a:latin typeface="Dosis" panose="02010503020202060003" pitchFamily="50" charset="0"/>
              </a:rPr>
              <a:t>therapy </a:t>
            </a:r>
            <a:r>
              <a:rPr lang="en-US" sz="1200" dirty="0" smtClean="0">
                <a:latin typeface="Dosis" panose="02010503020202060003" pitchFamily="50" charset="0"/>
              </a:rPr>
              <a:t>based on causative pathogen and antimicrobial resistance</a:t>
            </a:r>
          </a:p>
          <a:p>
            <a:pPr marL="285750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Dosis" panose="02010503020202060003" pitchFamily="50" charset="0"/>
            </a:endParaRPr>
          </a:p>
          <a:p>
            <a:pPr marL="285750" lvl="8" indent="-285750">
              <a:buFont typeface="+mj-lt"/>
              <a:buAutoNum type="romanLcPeriod"/>
            </a:pPr>
            <a:r>
              <a:rPr lang="en-US" sz="1200" dirty="0">
                <a:latin typeface="Dosis" panose="02010503020202060003" pitchFamily="50" charset="0"/>
              </a:rPr>
              <a:t>I</a:t>
            </a:r>
            <a:r>
              <a:rPr lang="en-US" sz="1200" dirty="0" smtClean="0">
                <a:latin typeface="Dosis" panose="02010503020202060003" pitchFamily="50" charset="0"/>
              </a:rPr>
              <a:t>nclude </a:t>
            </a:r>
            <a:r>
              <a:rPr lang="en-US" sz="1200" dirty="0">
                <a:latin typeface="Dosis" panose="02010503020202060003" pitchFamily="50" charset="0"/>
              </a:rPr>
              <a:t>antimicrobial agents with </a:t>
            </a:r>
            <a:r>
              <a:rPr lang="en-US" sz="1200" b="1" dirty="0" smtClean="0">
                <a:latin typeface="Dosis" panose="02010503020202060003" pitchFamily="50" charset="0"/>
              </a:rPr>
              <a:t>anti-</a:t>
            </a:r>
            <a:r>
              <a:rPr lang="en-US" sz="1200" b="1" dirty="0" err="1" smtClean="0">
                <a:latin typeface="Dosis" panose="02010503020202060003" pitchFamily="50" charset="0"/>
              </a:rPr>
              <a:t>pseudomonal</a:t>
            </a:r>
            <a:r>
              <a:rPr lang="en-US" sz="1200" b="1" dirty="0" smtClean="0">
                <a:latin typeface="Dosis" panose="02010503020202060003" pitchFamily="50" charset="0"/>
              </a:rPr>
              <a:t> </a:t>
            </a:r>
            <a:r>
              <a:rPr lang="en-US" sz="1200" dirty="0" smtClean="0">
                <a:latin typeface="Dosis" panose="02010503020202060003" pitchFamily="50" charset="0"/>
              </a:rPr>
              <a:t>activity &amp; without inducing </a:t>
            </a:r>
            <a:r>
              <a:rPr lang="en-US" sz="1200" b="1" dirty="0" err="1" smtClean="0">
                <a:latin typeface="Dosis" panose="02010503020202060003" pitchFamily="50" charset="0"/>
              </a:rPr>
              <a:t>AmpC</a:t>
            </a:r>
            <a:r>
              <a:rPr lang="en-US" sz="1200" b="1" dirty="0" smtClean="0">
                <a:latin typeface="Dosis" panose="02010503020202060003" pitchFamily="50" charset="0"/>
              </a:rPr>
              <a:t> β-lactamase </a:t>
            </a:r>
            <a:r>
              <a:rPr lang="en-US" sz="1200" dirty="0" smtClean="0">
                <a:latin typeface="Dosis" panose="02010503020202060003" pitchFamily="50" charset="0"/>
              </a:rPr>
              <a:t>production</a:t>
            </a:r>
          </a:p>
          <a:p>
            <a:pPr marL="285750" lvl="8" indent="-285750">
              <a:lnSpc>
                <a:spcPct val="50000"/>
              </a:lnSpc>
              <a:buFont typeface="+mj-lt"/>
              <a:buAutoNum type="romanLcPeriod"/>
            </a:pPr>
            <a:endParaRPr lang="en-US" sz="1200" dirty="0" smtClean="0">
              <a:latin typeface="Dosis" panose="02010503020202060003" pitchFamily="50" charset="0"/>
            </a:endParaRPr>
          </a:p>
          <a:p>
            <a:pPr marL="285750" lvl="8" indent="-285750">
              <a:buFont typeface="+mj-lt"/>
              <a:buAutoNum type="romanLcPeriod"/>
            </a:pPr>
            <a:r>
              <a:rPr lang="en-US" sz="1200" dirty="0" smtClean="0">
                <a:latin typeface="Dosis" panose="02010503020202060003" pitchFamily="50" charset="0"/>
              </a:rPr>
              <a:t>Discourage the </a:t>
            </a:r>
            <a:r>
              <a:rPr lang="en-US" sz="1200" dirty="0">
                <a:latin typeface="Dosis" panose="02010503020202060003" pitchFamily="50" charset="0"/>
              </a:rPr>
              <a:t>use of </a:t>
            </a:r>
            <a:r>
              <a:rPr lang="en-US" sz="1200" b="1" dirty="0" err="1">
                <a:latin typeface="Dosis" panose="02010503020202060003" pitchFamily="50" charset="0"/>
              </a:rPr>
              <a:t>fluoroquinolone</a:t>
            </a:r>
            <a:r>
              <a:rPr lang="en-US" sz="1200" b="1" dirty="0">
                <a:latin typeface="Dosis" panose="02010503020202060003" pitchFamily="50" charset="0"/>
              </a:rPr>
              <a:t> </a:t>
            </a:r>
            <a:r>
              <a:rPr lang="en-US" sz="1200" b="1" dirty="0" err="1">
                <a:latin typeface="Dosis" panose="02010503020202060003" pitchFamily="50" charset="0"/>
              </a:rPr>
              <a:t>monotherapy</a:t>
            </a:r>
            <a:r>
              <a:rPr lang="en-US" sz="1200" b="1" dirty="0">
                <a:latin typeface="Dosis" panose="02010503020202060003" pitchFamily="50" charset="0"/>
              </a:rPr>
              <a:t> </a:t>
            </a:r>
            <a:r>
              <a:rPr lang="en-US" sz="1200" dirty="0" smtClean="0">
                <a:latin typeface="Dosis" panose="02010503020202060003" pitchFamily="50" charset="0"/>
              </a:rPr>
              <a:t>for the </a:t>
            </a:r>
            <a:r>
              <a:rPr lang="en-US" sz="1200" dirty="0">
                <a:latin typeface="Dosis" panose="02010503020202060003" pitchFamily="50" charset="0"/>
              </a:rPr>
              <a:t>empiric </a:t>
            </a:r>
            <a:r>
              <a:rPr lang="en-US" sz="1200" dirty="0" smtClean="0">
                <a:latin typeface="Dosis" panose="02010503020202060003" pitchFamily="50" charset="0"/>
              </a:rPr>
              <a:t>treatment</a:t>
            </a:r>
            <a:endParaRPr lang="en-US" sz="1200" dirty="0">
              <a:latin typeface="Dosis" panose="0201050302020206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935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 lang="en"/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888000" y="1300163"/>
            <a:ext cx="2396250" cy="8549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4500" dirty="0"/>
              <a:t>THANKS!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3888001" y="2210794"/>
            <a:ext cx="2534174" cy="18980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sz="2250" b="1" dirty="0">
                <a:latin typeface="Dosis" panose="02010503020202060003" pitchFamily="50" charset="0"/>
              </a:rPr>
              <a:t>Any questions</a:t>
            </a:r>
            <a:r>
              <a:rPr lang="en" sz="2250" b="1" dirty="0" smtClean="0">
                <a:latin typeface="Dosis" panose="02010503020202060003" pitchFamily="50" charset="0"/>
              </a:rPr>
              <a:t>?</a:t>
            </a:r>
            <a:endParaRPr lang="en" sz="2250" b="1" dirty="0">
              <a:latin typeface="Dosis" panose="02010503020202060003" pitchFamily="50" charset="0"/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44" y="1497938"/>
            <a:ext cx="3002624" cy="3002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0635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69"/>
          <p:cNvGrpSpPr/>
          <p:nvPr/>
        </p:nvGrpSpPr>
        <p:grpSpPr>
          <a:xfrm>
            <a:off x="4900105" y="956235"/>
            <a:ext cx="1590738" cy="3270817"/>
            <a:chOff x="5160100" y="1609475"/>
            <a:chExt cx="975300" cy="2005375"/>
          </a:xfrm>
        </p:grpSpPr>
        <p:sp>
          <p:nvSpPr>
            <p:cNvPr id="36" name="Shape 70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7" name="Shape 71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0A95B0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39" name="Shape 73"/>
          <p:cNvGrpSpPr/>
          <p:nvPr/>
        </p:nvGrpSpPr>
        <p:grpSpPr>
          <a:xfrm>
            <a:off x="5894298" y="1390226"/>
            <a:ext cx="325350" cy="325350"/>
            <a:chOff x="5382800" y="412975"/>
            <a:chExt cx="433800" cy="433800"/>
          </a:xfrm>
        </p:grpSpPr>
        <p:sp>
          <p:nvSpPr>
            <p:cNvPr id="40" name="Shape 7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1" name="Shape 75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2" name="Shape 76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633319" y="2059051"/>
            <a:ext cx="3883949" cy="86984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sz="3400" dirty="0" smtClean="0"/>
              <a:t>COMMUNITY-ONSET </a:t>
            </a:r>
            <a:r>
              <a:rPr lang="en" dirty="0" smtClean="0">
                <a:solidFill>
                  <a:srgbClr val="415665"/>
                </a:solidFill>
              </a:rPr>
              <a:t>INFECTION:</a:t>
            </a:r>
            <a:endParaRPr lang="en" dirty="0">
              <a:solidFill>
                <a:srgbClr val="415665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633319" y="2915851"/>
            <a:ext cx="4025008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Dosis" panose="020B0604020202020204" charset="0"/>
              </a:rPr>
              <a:t>Defined </a:t>
            </a:r>
            <a:r>
              <a:rPr lang="en-US" sz="2400" dirty="0">
                <a:latin typeface="Dosis" panose="020B0604020202020204" charset="0"/>
              </a:rPr>
              <a:t>as an infection diagnosed within the first 48 </a:t>
            </a:r>
            <a:r>
              <a:rPr lang="en-US" sz="2400" dirty="0" smtClean="0">
                <a:latin typeface="Dosis" panose="020B0604020202020204" charset="0"/>
              </a:rPr>
              <a:t>hours </a:t>
            </a:r>
            <a:r>
              <a:rPr lang="en-US" sz="2400" dirty="0">
                <a:latin typeface="Dosis" panose="020B0604020202020204" charset="0"/>
              </a:rPr>
              <a:t>of hospitalization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lang="en"/>
          </a:p>
        </p:txBody>
      </p:sp>
      <p:grpSp>
        <p:nvGrpSpPr>
          <p:cNvPr id="139" name="Shape 139"/>
          <p:cNvGrpSpPr/>
          <p:nvPr/>
        </p:nvGrpSpPr>
        <p:grpSpPr>
          <a:xfrm>
            <a:off x="5881215" y="3029253"/>
            <a:ext cx="240299" cy="240283"/>
            <a:chOff x="1951075" y="2333250"/>
            <a:chExt cx="381200" cy="381175"/>
          </a:xfrm>
        </p:grpSpPr>
        <p:sp>
          <p:nvSpPr>
            <p:cNvPr id="140" name="Shape 1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grpSp>
        <p:nvGrpSpPr>
          <p:cNvPr id="144" name="Shape 144"/>
          <p:cNvGrpSpPr/>
          <p:nvPr/>
        </p:nvGrpSpPr>
        <p:grpSpPr>
          <a:xfrm>
            <a:off x="4601152" y="1578246"/>
            <a:ext cx="240283" cy="240283"/>
            <a:chOff x="1278900" y="2333250"/>
            <a:chExt cx="381175" cy="381175"/>
          </a:xfrm>
        </p:grpSpPr>
        <p:sp>
          <p:nvSpPr>
            <p:cNvPr id="145" name="Shape 14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34" name="Shape 112"/>
          <p:cNvSpPr txBox="1">
            <a:spLocks/>
          </p:cNvSpPr>
          <p:nvPr/>
        </p:nvSpPr>
        <p:spPr>
          <a:xfrm>
            <a:off x="633319" y="647136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400" dirty="0" smtClean="0">
                <a:solidFill>
                  <a:srgbClr val="0DB7C4"/>
                </a:solidFill>
                <a:latin typeface="Dosis" panose="020B0604020202020204" charset="0"/>
              </a:rPr>
              <a:t>INTRODUCTION</a:t>
            </a:r>
            <a:endParaRPr lang="en" sz="2400" dirty="0">
              <a:solidFill>
                <a:srgbClr val="0DB7C4"/>
              </a:solidFill>
              <a:latin typeface="Dosis" panose="020B060402020202020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835" y="1390226"/>
            <a:ext cx="440097" cy="362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33998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33319" y="2401916"/>
            <a:ext cx="2270784" cy="24912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b="1" dirty="0" smtClean="0">
                <a:latin typeface="Dosis" panose="020B0604020202020204" charset="0"/>
              </a:rPr>
              <a:t>HEALTHCARE-ASSOCIATED</a:t>
            </a:r>
            <a:endParaRPr lang="en" b="1" dirty="0" smtClean="0">
              <a:latin typeface="Dosis" panose="020B0604020202020204" charset="0"/>
            </a:endParaRPr>
          </a:p>
          <a:p>
            <a:pPr marL="285750" indent="-285750"/>
            <a:r>
              <a:rPr lang="en-US" dirty="0" smtClean="0">
                <a:latin typeface="Dosis" panose="020B0604020202020204" charset="0"/>
              </a:rPr>
              <a:t>history </a:t>
            </a:r>
            <a:r>
              <a:rPr lang="en-US" dirty="0">
                <a:latin typeface="Dosis" panose="020B0604020202020204" charset="0"/>
              </a:rPr>
              <a:t>of a &gt;</a:t>
            </a:r>
            <a:r>
              <a:rPr lang="en-US" dirty="0" smtClean="0">
                <a:latin typeface="Dosis" panose="020B0604020202020204" charset="0"/>
              </a:rPr>
              <a:t>48-h hospital </a:t>
            </a:r>
            <a:r>
              <a:rPr lang="en-US" dirty="0">
                <a:latin typeface="Dosis" panose="020B0604020202020204" charset="0"/>
              </a:rPr>
              <a:t>admission in the previous 90 days, </a:t>
            </a:r>
            <a:endParaRPr lang="en-US" dirty="0" smtClean="0">
              <a:latin typeface="Dosis" panose="020B0604020202020204" charset="0"/>
            </a:endParaRPr>
          </a:p>
          <a:p>
            <a:pPr marL="285750" indent="-285750"/>
            <a:r>
              <a:rPr lang="en-US" dirty="0" smtClean="0">
                <a:latin typeface="Dosis" panose="020B0604020202020204" charset="0"/>
              </a:rPr>
              <a:t>hemodialysis</a:t>
            </a:r>
            <a:r>
              <a:rPr lang="en-US" dirty="0">
                <a:latin typeface="Dosis" panose="020B0604020202020204" charset="0"/>
              </a:rPr>
              <a:t>, intravenous medication, home wound care in the previous 30 days, </a:t>
            </a:r>
            <a:endParaRPr lang="en-US" dirty="0" smtClean="0">
              <a:latin typeface="Dosis" panose="020B0604020202020204" charset="0"/>
            </a:endParaRPr>
          </a:p>
          <a:p>
            <a:pPr marL="285750" indent="-285750"/>
            <a:r>
              <a:rPr lang="en-US" dirty="0" smtClean="0">
                <a:latin typeface="Dosis" panose="020B0604020202020204" charset="0"/>
              </a:rPr>
              <a:t>or </a:t>
            </a:r>
            <a:r>
              <a:rPr lang="en-US" dirty="0">
                <a:latin typeface="Dosis" panose="020B0604020202020204" charset="0"/>
              </a:rPr>
              <a:t>residence in a nursing home or long-term care facility</a:t>
            </a:r>
            <a:endParaRPr lang="en" dirty="0">
              <a:latin typeface="Dosis" panose="020B060402020202020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33319" y="647136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INTRODUCTION</a:t>
            </a:r>
            <a:endParaRPr lang="en" dirty="0"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024484" y="2401916"/>
            <a:ext cx="2103524" cy="24912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" b="1" dirty="0" smtClean="0">
                <a:latin typeface="Dosis" panose="020B0604020202020204" charset="0"/>
              </a:rPr>
              <a:t>COMMUNITY-ACQUIRED</a:t>
            </a:r>
          </a:p>
          <a:p>
            <a:pPr>
              <a:buNone/>
            </a:pPr>
            <a:r>
              <a:rPr lang="en-US" dirty="0">
                <a:latin typeface="Dosis" panose="020B0604020202020204" charset="0"/>
              </a:rPr>
              <a:t>Cases that did not meet </a:t>
            </a:r>
            <a:r>
              <a:rPr lang="en-US" dirty="0" smtClean="0">
                <a:latin typeface="Dosis" panose="020B0604020202020204" charset="0"/>
              </a:rPr>
              <a:t>those </a:t>
            </a:r>
            <a:r>
              <a:rPr lang="en-US" dirty="0">
                <a:latin typeface="Dosis" panose="020B0604020202020204" charset="0"/>
              </a:rPr>
              <a:t>criteria</a:t>
            </a:r>
            <a:endParaRPr lang="en" dirty="0">
              <a:latin typeface="Dosis" panose="020B0604020202020204" charset="0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lang="en"/>
          </a:p>
        </p:txBody>
      </p:sp>
      <p:grpSp>
        <p:nvGrpSpPr>
          <p:cNvPr id="166" name="Shape 166"/>
          <p:cNvGrpSpPr/>
          <p:nvPr/>
        </p:nvGrpSpPr>
        <p:grpSpPr>
          <a:xfrm>
            <a:off x="5071555" y="956235"/>
            <a:ext cx="1590738" cy="3270817"/>
            <a:chOff x="5160100" y="1609475"/>
            <a:chExt cx="975300" cy="2005375"/>
          </a:xfrm>
        </p:grpSpPr>
        <p:sp>
          <p:nvSpPr>
            <p:cNvPr id="167" name="Shape 167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68" name="Shape 16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5565260" y="868763"/>
            <a:ext cx="325350" cy="325350"/>
            <a:chOff x="5444475" y="717525"/>
            <a:chExt cx="433800" cy="433800"/>
          </a:xfrm>
        </p:grpSpPr>
        <p:sp>
          <p:nvSpPr>
            <p:cNvPr id="170" name="Shape 170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5557157" y="83020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5606247" y="87929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73" name="Shape 173"/>
          <p:cNvGrpSpPr/>
          <p:nvPr/>
        </p:nvGrpSpPr>
        <p:grpSpPr>
          <a:xfrm>
            <a:off x="5831429" y="3838294"/>
            <a:ext cx="325350" cy="325350"/>
            <a:chOff x="5382800" y="412975"/>
            <a:chExt cx="433800" cy="433800"/>
          </a:xfrm>
        </p:grpSpPr>
        <p:sp>
          <p:nvSpPr>
            <p:cNvPr id="174" name="Shape 17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5" name="Shape 175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7" name="Shape 130"/>
          <p:cNvSpPr txBox="1">
            <a:spLocks/>
          </p:cNvSpPr>
          <p:nvPr/>
        </p:nvSpPr>
        <p:spPr>
          <a:xfrm>
            <a:off x="633319" y="2059051"/>
            <a:ext cx="3883949" cy="8698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" sz="3400" dirty="0" smtClean="0"/>
              <a:t>COMMUNITY-ONSET </a:t>
            </a:r>
          </a:p>
          <a:p>
            <a:endParaRPr lang="en" dirty="0">
              <a:solidFill>
                <a:srgbClr val="415665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530" y="868763"/>
            <a:ext cx="440097" cy="362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66" y="3838294"/>
            <a:ext cx="440097" cy="362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7094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039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ctrTitle" idx="4294967295"/>
          </p:nvPr>
        </p:nvSpPr>
        <p:spPr>
          <a:xfrm>
            <a:off x="963319" y="632259"/>
            <a:ext cx="5380424" cy="67117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SG" sz="5400" dirty="0" smtClean="0">
                <a:solidFill>
                  <a:srgbClr val="FFFFFF"/>
                </a:solidFill>
              </a:rPr>
              <a:t>1.7 million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subTitle" idx="4294967295"/>
          </p:nvPr>
        </p:nvSpPr>
        <p:spPr>
          <a:xfrm>
            <a:off x="963319" y="1074245"/>
            <a:ext cx="5380424" cy="347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Estimated healthcare-associated infections 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in 2002 across </a:t>
            </a:r>
            <a:r>
              <a:rPr lang="en-US" sz="1600" dirty="0">
                <a:solidFill>
                  <a:schemeClr val="bg1"/>
                </a:solidFill>
              </a:rPr>
              <a:t>U.S. hospitals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ctrTitle" idx="4294967295"/>
          </p:nvPr>
        </p:nvSpPr>
        <p:spPr>
          <a:xfrm>
            <a:off x="963319" y="2723630"/>
            <a:ext cx="5380424" cy="67117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sz="5400" dirty="0" smtClean="0">
                <a:solidFill>
                  <a:srgbClr val="FFFFFF"/>
                </a:solidFill>
              </a:rPr>
              <a:t>30,665 </a:t>
            </a:r>
            <a:r>
              <a:rPr lang="en" sz="2000" dirty="0">
                <a:solidFill>
                  <a:srgbClr val="FFFFFF"/>
                </a:solidFill>
              </a:rPr>
              <a:t>B</a:t>
            </a:r>
            <a:r>
              <a:rPr lang="en" sz="2000" dirty="0" smtClean="0">
                <a:solidFill>
                  <a:srgbClr val="FFFFFF"/>
                </a:solidFill>
              </a:rPr>
              <a:t>loodstream Infections</a:t>
            </a:r>
            <a:endParaRPr lang="en" sz="2000" dirty="0">
              <a:solidFill>
                <a:srgbClr val="FFFFFF"/>
              </a:solidFill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ctrTitle" idx="4294967295"/>
          </p:nvPr>
        </p:nvSpPr>
        <p:spPr>
          <a:xfrm>
            <a:off x="963319" y="1874167"/>
            <a:ext cx="5380424" cy="67117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sz="5400" dirty="0">
                <a:solidFill>
                  <a:srgbClr val="FFFFFF"/>
                </a:solidFill>
              </a:rPr>
              <a:t>9</a:t>
            </a:r>
            <a:r>
              <a:rPr lang="en" sz="5400" dirty="0" smtClean="0">
                <a:solidFill>
                  <a:srgbClr val="FFFFFF"/>
                </a:solidFill>
              </a:rPr>
              <a:t>8,987</a:t>
            </a:r>
            <a:r>
              <a:rPr lang="en" sz="3600" dirty="0" smtClean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</a:rPr>
              <a:t>D</a:t>
            </a:r>
            <a:r>
              <a:rPr lang="en" dirty="0" smtClean="0">
                <a:solidFill>
                  <a:srgbClr val="FFFFFF"/>
                </a:solidFill>
              </a:rPr>
              <a:t>eaths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lang="en"/>
          </a:p>
        </p:txBody>
      </p:sp>
      <p:sp>
        <p:nvSpPr>
          <p:cNvPr id="278" name="Shape 278"/>
          <p:cNvSpPr/>
          <p:nvPr/>
        </p:nvSpPr>
        <p:spPr>
          <a:xfrm>
            <a:off x="4785805" y="956236"/>
            <a:ext cx="1590738" cy="3270817"/>
          </a:xfrm>
          <a:custGeom>
            <a:avLst/>
            <a:gdLst/>
            <a:ahLst/>
            <a:cxnLst/>
            <a:rect l="0" t="0" r="0" b="0"/>
            <a:pathLst>
              <a:path w="39012" h="80215" extrusionOk="0">
                <a:moveTo>
                  <a:pt x="20115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127" y="1219"/>
                </a:lnTo>
                <a:lnTo>
                  <a:pt x="22371" y="1524"/>
                </a:lnTo>
                <a:lnTo>
                  <a:pt x="22554" y="1768"/>
                </a:lnTo>
                <a:lnTo>
                  <a:pt x="22736" y="2072"/>
                </a:lnTo>
                <a:lnTo>
                  <a:pt x="23041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346" y="4998"/>
                </a:lnTo>
                <a:lnTo>
                  <a:pt x="23285" y="5791"/>
                </a:lnTo>
                <a:lnTo>
                  <a:pt x="23163" y="6583"/>
                </a:lnTo>
                <a:lnTo>
                  <a:pt x="2285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201" y="10850"/>
                </a:lnTo>
                <a:lnTo>
                  <a:pt x="1877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946" y="9570"/>
                </a:lnTo>
                <a:lnTo>
                  <a:pt x="16763" y="9387"/>
                </a:lnTo>
                <a:lnTo>
                  <a:pt x="16702" y="9265"/>
                </a:lnTo>
                <a:lnTo>
                  <a:pt x="16519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849" y="3474"/>
                </a:lnTo>
                <a:lnTo>
                  <a:pt x="15971" y="2804"/>
                </a:lnTo>
                <a:lnTo>
                  <a:pt x="16275" y="2194"/>
                </a:lnTo>
                <a:lnTo>
                  <a:pt x="16641" y="1585"/>
                </a:lnTo>
                <a:lnTo>
                  <a:pt x="16824" y="1341"/>
                </a:lnTo>
                <a:lnTo>
                  <a:pt x="17129" y="1097"/>
                </a:lnTo>
                <a:lnTo>
                  <a:pt x="17677" y="731"/>
                </a:lnTo>
                <a:lnTo>
                  <a:pt x="18226" y="549"/>
                </a:lnTo>
                <a:lnTo>
                  <a:pt x="18896" y="427"/>
                </a:lnTo>
                <a:lnTo>
                  <a:pt x="19506" y="366"/>
                </a:lnTo>
                <a:close/>
                <a:moveTo>
                  <a:pt x="27491" y="19566"/>
                </a:moveTo>
                <a:lnTo>
                  <a:pt x="27491" y="19566"/>
                </a:lnTo>
                <a:lnTo>
                  <a:pt x="27491" y="195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67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506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72" y="40046"/>
                </a:lnTo>
                <a:lnTo>
                  <a:pt x="4146" y="40412"/>
                </a:lnTo>
                <a:lnTo>
                  <a:pt x="3597" y="40717"/>
                </a:lnTo>
                <a:lnTo>
                  <a:pt x="3109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816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4013" y="39437"/>
                </a:moveTo>
                <a:lnTo>
                  <a:pt x="34074" y="39741"/>
                </a:lnTo>
                <a:lnTo>
                  <a:pt x="34257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88" y="40778"/>
                </a:lnTo>
                <a:lnTo>
                  <a:pt x="35293" y="40899"/>
                </a:lnTo>
                <a:lnTo>
                  <a:pt x="35598" y="40960"/>
                </a:lnTo>
                <a:lnTo>
                  <a:pt x="35963" y="40960"/>
                </a:lnTo>
                <a:lnTo>
                  <a:pt x="35598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0" y="40046"/>
                </a:lnTo>
                <a:lnTo>
                  <a:pt x="34013" y="39437"/>
                </a:lnTo>
                <a:close/>
                <a:moveTo>
                  <a:pt x="20908" y="57905"/>
                </a:moveTo>
                <a:lnTo>
                  <a:pt x="20908" y="57905"/>
                </a:lnTo>
                <a:lnTo>
                  <a:pt x="20908" y="57905"/>
                </a:lnTo>
                <a:close/>
                <a:moveTo>
                  <a:pt x="15361" y="56138"/>
                </a:moveTo>
                <a:lnTo>
                  <a:pt x="15239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910" y="58454"/>
                </a:lnTo>
                <a:lnTo>
                  <a:pt x="16153" y="58576"/>
                </a:lnTo>
                <a:lnTo>
                  <a:pt x="16519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738" y="58393"/>
                </a:lnTo>
                <a:lnTo>
                  <a:pt x="17982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5" y="58332"/>
                </a:lnTo>
                <a:lnTo>
                  <a:pt x="17312" y="58454"/>
                </a:lnTo>
                <a:lnTo>
                  <a:pt x="17068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5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300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73" y="57052"/>
                </a:lnTo>
                <a:lnTo>
                  <a:pt x="23712" y="57357"/>
                </a:lnTo>
                <a:lnTo>
                  <a:pt x="23590" y="57601"/>
                </a:lnTo>
                <a:lnTo>
                  <a:pt x="23407" y="57905"/>
                </a:lnTo>
                <a:lnTo>
                  <a:pt x="23224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432" y="58454"/>
                </a:lnTo>
                <a:lnTo>
                  <a:pt x="22127" y="58515"/>
                </a:lnTo>
                <a:lnTo>
                  <a:pt x="21883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908" y="57905"/>
                </a:lnTo>
                <a:lnTo>
                  <a:pt x="21091" y="58210"/>
                </a:lnTo>
                <a:lnTo>
                  <a:pt x="21335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249" y="58698"/>
                </a:lnTo>
                <a:lnTo>
                  <a:pt x="22554" y="58698"/>
                </a:lnTo>
                <a:lnTo>
                  <a:pt x="22858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95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834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628" y="57418"/>
                </a:lnTo>
                <a:lnTo>
                  <a:pt x="19689" y="57844"/>
                </a:lnTo>
                <a:lnTo>
                  <a:pt x="19872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72" y="60283"/>
                </a:lnTo>
                <a:lnTo>
                  <a:pt x="19750" y="61319"/>
                </a:lnTo>
                <a:lnTo>
                  <a:pt x="19689" y="62843"/>
                </a:lnTo>
                <a:lnTo>
                  <a:pt x="19628" y="64305"/>
                </a:lnTo>
                <a:lnTo>
                  <a:pt x="19628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811" y="69486"/>
                </a:lnTo>
                <a:lnTo>
                  <a:pt x="19750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445" y="64366"/>
                </a:lnTo>
                <a:lnTo>
                  <a:pt x="19384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140" y="58393"/>
                </a:lnTo>
                <a:lnTo>
                  <a:pt x="19262" y="57844"/>
                </a:lnTo>
                <a:lnTo>
                  <a:pt x="19445" y="57235"/>
                </a:lnTo>
                <a:lnTo>
                  <a:pt x="19445" y="56625"/>
                </a:lnTo>
                <a:lnTo>
                  <a:pt x="19445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8" y="14080"/>
                </a:lnTo>
                <a:lnTo>
                  <a:pt x="25784" y="14080"/>
                </a:lnTo>
                <a:lnTo>
                  <a:pt x="26637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76" y="15055"/>
                </a:lnTo>
                <a:lnTo>
                  <a:pt x="29319" y="15421"/>
                </a:lnTo>
                <a:lnTo>
                  <a:pt x="29624" y="15787"/>
                </a:lnTo>
                <a:lnTo>
                  <a:pt x="30051" y="16518"/>
                </a:lnTo>
                <a:lnTo>
                  <a:pt x="30417" y="17311"/>
                </a:lnTo>
                <a:lnTo>
                  <a:pt x="30539" y="17676"/>
                </a:lnTo>
                <a:lnTo>
                  <a:pt x="30599" y="18103"/>
                </a:lnTo>
                <a:lnTo>
                  <a:pt x="30660" y="19017"/>
                </a:lnTo>
                <a:lnTo>
                  <a:pt x="30660" y="19932"/>
                </a:lnTo>
                <a:lnTo>
                  <a:pt x="30599" y="20846"/>
                </a:lnTo>
                <a:lnTo>
                  <a:pt x="30599" y="21151"/>
                </a:lnTo>
                <a:lnTo>
                  <a:pt x="30660" y="21455"/>
                </a:lnTo>
                <a:lnTo>
                  <a:pt x="31026" y="23345"/>
                </a:lnTo>
                <a:lnTo>
                  <a:pt x="31270" y="25235"/>
                </a:lnTo>
                <a:lnTo>
                  <a:pt x="31331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79" y="28465"/>
                </a:lnTo>
                <a:lnTo>
                  <a:pt x="32123" y="28770"/>
                </a:lnTo>
                <a:lnTo>
                  <a:pt x="32306" y="29136"/>
                </a:lnTo>
                <a:lnTo>
                  <a:pt x="32611" y="29928"/>
                </a:lnTo>
                <a:lnTo>
                  <a:pt x="32916" y="30781"/>
                </a:lnTo>
                <a:lnTo>
                  <a:pt x="33220" y="31696"/>
                </a:lnTo>
                <a:lnTo>
                  <a:pt x="33342" y="32366"/>
                </a:lnTo>
                <a:lnTo>
                  <a:pt x="33525" y="33097"/>
                </a:lnTo>
                <a:lnTo>
                  <a:pt x="33708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96" y="38705"/>
                </a:lnTo>
                <a:lnTo>
                  <a:pt x="34135" y="38827"/>
                </a:lnTo>
                <a:lnTo>
                  <a:pt x="34257" y="38888"/>
                </a:lnTo>
                <a:lnTo>
                  <a:pt x="34500" y="38827"/>
                </a:lnTo>
                <a:lnTo>
                  <a:pt x="34927" y="38705"/>
                </a:lnTo>
                <a:lnTo>
                  <a:pt x="35354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67" y="41936"/>
                </a:lnTo>
                <a:lnTo>
                  <a:pt x="38645" y="41997"/>
                </a:lnTo>
                <a:lnTo>
                  <a:pt x="38280" y="41997"/>
                </a:lnTo>
                <a:lnTo>
                  <a:pt x="37914" y="41875"/>
                </a:lnTo>
                <a:lnTo>
                  <a:pt x="37609" y="41753"/>
                </a:lnTo>
                <a:lnTo>
                  <a:pt x="37426" y="41570"/>
                </a:lnTo>
                <a:lnTo>
                  <a:pt x="37000" y="41204"/>
                </a:lnTo>
                <a:lnTo>
                  <a:pt x="36878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90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914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817" y="43399"/>
                </a:lnTo>
                <a:lnTo>
                  <a:pt x="36512" y="42972"/>
                </a:lnTo>
                <a:lnTo>
                  <a:pt x="36207" y="42606"/>
                </a:lnTo>
                <a:lnTo>
                  <a:pt x="36024" y="42545"/>
                </a:lnTo>
                <a:lnTo>
                  <a:pt x="3590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1" y="43399"/>
                </a:lnTo>
                <a:lnTo>
                  <a:pt x="36268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85" y="45410"/>
                </a:lnTo>
                <a:lnTo>
                  <a:pt x="35963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66" y="45166"/>
                </a:lnTo>
                <a:lnTo>
                  <a:pt x="34805" y="45410"/>
                </a:lnTo>
                <a:lnTo>
                  <a:pt x="34744" y="45593"/>
                </a:lnTo>
                <a:lnTo>
                  <a:pt x="34622" y="45654"/>
                </a:lnTo>
                <a:lnTo>
                  <a:pt x="34561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74" y="42911"/>
                </a:lnTo>
                <a:lnTo>
                  <a:pt x="33891" y="42850"/>
                </a:lnTo>
                <a:lnTo>
                  <a:pt x="33769" y="42911"/>
                </a:lnTo>
                <a:lnTo>
                  <a:pt x="33647" y="42972"/>
                </a:lnTo>
                <a:lnTo>
                  <a:pt x="33647" y="43094"/>
                </a:lnTo>
                <a:lnTo>
                  <a:pt x="33586" y="43338"/>
                </a:lnTo>
                <a:lnTo>
                  <a:pt x="33647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4983"/>
                </a:lnTo>
                <a:lnTo>
                  <a:pt x="33403" y="44922"/>
                </a:lnTo>
                <a:lnTo>
                  <a:pt x="33281" y="44679"/>
                </a:lnTo>
                <a:lnTo>
                  <a:pt x="33281" y="44435"/>
                </a:lnTo>
                <a:lnTo>
                  <a:pt x="33220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89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72" y="39619"/>
                </a:lnTo>
                <a:lnTo>
                  <a:pt x="32794" y="39498"/>
                </a:lnTo>
                <a:lnTo>
                  <a:pt x="32916" y="39437"/>
                </a:lnTo>
                <a:lnTo>
                  <a:pt x="32916" y="39376"/>
                </a:lnTo>
                <a:lnTo>
                  <a:pt x="32916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123" y="38400"/>
                </a:lnTo>
                <a:lnTo>
                  <a:pt x="31697" y="37364"/>
                </a:lnTo>
                <a:lnTo>
                  <a:pt x="30721" y="35414"/>
                </a:lnTo>
                <a:lnTo>
                  <a:pt x="29807" y="33463"/>
                </a:lnTo>
                <a:lnTo>
                  <a:pt x="29380" y="32488"/>
                </a:lnTo>
                <a:lnTo>
                  <a:pt x="29015" y="31452"/>
                </a:lnTo>
                <a:lnTo>
                  <a:pt x="28710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552" y="24259"/>
                </a:lnTo>
                <a:lnTo>
                  <a:pt x="27674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857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430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613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69" y="23833"/>
                </a:lnTo>
                <a:lnTo>
                  <a:pt x="27186" y="24076"/>
                </a:lnTo>
                <a:lnTo>
                  <a:pt x="27064" y="24320"/>
                </a:lnTo>
                <a:lnTo>
                  <a:pt x="26820" y="24503"/>
                </a:lnTo>
                <a:lnTo>
                  <a:pt x="26637" y="24686"/>
                </a:lnTo>
                <a:lnTo>
                  <a:pt x="26394" y="24808"/>
                </a:lnTo>
                <a:lnTo>
                  <a:pt x="25845" y="24991"/>
                </a:lnTo>
                <a:lnTo>
                  <a:pt x="25297" y="25052"/>
                </a:lnTo>
                <a:lnTo>
                  <a:pt x="24016" y="25235"/>
                </a:lnTo>
                <a:lnTo>
                  <a:pt x="23468" y="25295"/>
                </a:lnTo>
                <a:lnTo>
                  <a:pt x="22797" y="25295"/>
                </a:lnTo>
                <a:lnTo>
                  <a:pt x="22676" y="25235"/>
                </a:lnTo>
                <a:lnTo>
                  <a:pt x="22493" y="25174"/>
                </a:lnTo>
                <a:lnTo>
                  <a:pt x="22249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76" y="25539"/>
                </a:lnTo>
                <a:lnTo>
                  <a:pt x="22797" y="25600"/>
                </a:lnTo>
                <a:lnTo>
                  <a:pt x="23346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455" y="25174"/>
                </a:lnTo>
                <a:lnTo>
                  <a:pt x="26820" y="24991"/>
                </a:lnTo>
                <a:lnTo>
                  <a:pt x="26698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84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723" y="33585"/>
                </a:lnTo>
                <a:lnTo>
                  <a:pt x="25723" y="33890"/>
                </a:lnTo>
                <a:lnTo>
                  <a:pt x="25845" y="34195"/>
                </a:lnTo>
                <a:lnTo>
                  <a:pt x="26028" y="35109"/>
                </a:lnTo>
                <a:lnTo>
                  <a:pt x="26333" y="36877"/>
                </a:lnTo>
                <a:lnTo>
                  <a:pt x="26455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94" y="44008"/>
                </a:lnTo>
                <a:lnTo>
                  <a:pt x="26272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79" y="51079"/>
                </a:lnTo>
                <a:lnTo>
                  <a:pt x="25053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260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931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114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66" y="75216"/>
                </a:lnTo>
                <a:lnTo>
                  <a:pt x="22005" y="75460"/>
                </a:lnTo>
                <a:lnTo>
                  <a:pt x="22066" y="75704"/>
                </a:lnTo>
                <a:lnTo>
                  <a:pt x="22127" y="75947"/>
                </a:lnTo>
                <a:lnTo>
                  <a:pt x="22249" y="76252"/>
                </a:lnTo>
                <a:lnTo>
                  <a:pt x="22493" y="76740"/>
                </a:lnTo>
                <a:lnTo>
                  <a:pt x="22858" y="77410"/>
                </a:lnTo>
                <a:lnTo>
                  <a:pt x="23346" y="78081"/>
                </a:lnTo>
                <a:lnTo>
                  <a:pt x="23590" y="78386"/>
                </a:lnTo>
                <a:lnTo>
                  <a:pt x="23834" y="78568"/>
                </a:lnTo>
                <a:lnTo>
                  <a:pt x="24260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66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78" y="79300"/>
                </a:lnTo>
                <a:lnTo>
                  <a:pt x="21517" y="78995"/>
                </a:lnTo>
                <a:lnTo>
                  <a:pt x="2145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335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6" y="79909"/>
                </a:lnTo>
                <a:lnTo>
                  <a:pt x="19994" y="79848"/>
                </a:lnTo>
                <a:lnTo>
                  <a:pt x="19872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750" y="74119"/>
                </a:lnTo>
                <a:lnTo>
                  <a:pt x="19872" y="72656"/>
                </a:lnTo>
                <a:lnTo>
                  <a:pt x="19994" y="71193"/>
                </a:lnTo>
                <a:lnTo>
                  <a:pt x="20115" y="69669"/>
                </a:lnTo>
                <a:lnTo>
                  <a:pt x="20115" y="68816"/>
                </a:lnTo>
                <a:lnTo>
                  <a:pt x="20055" y="67963"/>
                </a:lnTo>
                <a:lnTo>
                  <a:pt x="19994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76" y="60587"/>
                </a:lnTo>
                <a:lnTo>
                  <a:pt x="20237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7" y="58271"/>
                </a:lnTo>
                <a:lnTo>
                  <a:pt x="20115" y="57905"/>
                </a:lnTo>
                <a:lnTo>
                  <a:pt x="19994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94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89" y="50652"/>
                </a:lnTo>
                <a:lnTo>
                  <a:pt x="19689" y="48275"/>
                </a:lnTo>
                <a:lnTo>
                  <a:pt x="19689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628" y="43155"/>
                </a:lnTo>
                <a:lnTo>
                  <a:pt x="19628" y="42911"/>
                </a:lnTo>
                <a:lnTo>
                  <a:pt x="19872" y="42911"/>
                </a:lnTo>
                <a:lnTo>
                  <a:pt x="2023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359" y="42423"/>
                </a:lnTo>
                <a:lnTo>
                  <a:pt x="2011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4" y="42423"/>
                </a:lnTo>
                <a:lnTo>
                  <a:pt x="18592" y="42301"/>
                </a:lnTo>
                <a:lnTo>
                  <a:pt x="18409" y="42119"/>
                </a:lnTo>
                <a:lnTo>
                  <a:pt x="18287" y="41936"/>
                </a:lnTo>
                <a:lnTo>
                  <a:pt x="18104" y="41509"/>
                </a:lnTo>
                <a:lnTo>
                  <a:pt x="18104" y="41753"/>
                </a:lnTo>
                <a:lnTo>
                  <a:pt x="18104" y="41997"/>
                </a:lnTo>
                <a:lnTo>
                  <a:pt x="18226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9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445" y="42911"/>
                </a:lnTo>
                <a:lnTo>
                  <a:pt x="19445" y="43033"/>
                </a:lnTo>
                <a:lnTo>
                  <a:pt x="19445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84" y="50652"/>
                </a:lnTo>
                <a:lnTo>
                  <a:pt x="19323" y="51993"/>
                </a:lnTo>
                <a:lnTo>
                  <a:pt x="19201" y="53395"/>
                </a:lnTo>
                <a:lnTo>
                  <a:pt x="19079" y="54858"/>
                </a:lnTo>
                <a:lnTo>
                  <a:pt x="19079" y="55528"/>
                </a:lnTo>
                <a:lnTo>
                  <a:pt x="19079" y="56260"/>
                </a:lnTo>
                <a:lnTo>
                  <a:pt x="19140" y="56930"/>
                </a:lnTo>
                <a:lnTo>
                  <a:pt x="19018" y="57662"/>
                </a:lnTo>
                <a:lnTo>
                  <a:pt x="18835" y="58149"/>
                </a:lnTo>
                <a:lnTo>
                  <a:pt x="18774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835" y="60100"/>
                </a:lnTo>
                <a:lnTo>
                  <a:pt x="18896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9018" y="67292"/>
                </a:lnTo>
                <a:lnTo>
                  <a:pt x="18896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323" y="79422"/>
                </a:lnTo>
                <a:lnTo>
                  <a:pt x="19140" y="79727"/>
                </a:lnTo>
                <a:lnTo>
                  <a:pt x="1895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738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6" y="78812"/>
                </a:lnTo>
                <a:lnTo>
                  <a:pt x="17555" y="78995"/>
                </a:lnTo>
                <a:lnTo>
                  <a:pt x="17555" y="79178"/>
                </a:lnTo>
                <a:lnTo>
                  <a:pt x="17494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5" y="79239"/>
                </a:lnTo>
                <a:lnTo>
                  <a:pt x="14813" y="79178"/>
                </a:lnTo>
                <a:lnTo>
                  <a:pt x="14752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813" y="78873"/>
                </a:lnTo>
                <a:lnTo>
                  <a:pt x="14995" y="78751"/>
                </a:lnTo>
                <a:lnTo>
                  <a:pt x="15483" y="78386"/>
                </a:lnTo>
                <a:lnTo>
                  <a:pt x="15910" y="77898"/>
                </a:lnTo>
                <a:lnTo>
                  <a:pt x="16214" y="77349"/>
                </a:lnTo>
                <a:lnTo>
                  <a:pt x="16519" y="76801"/>
                </a:lnTo>
                <a:lnTo>
                  <a:pt x="16824" y="76252"/>
                </a:lnTo>
                <a:lnTo>
                  <a:pt x="17007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63" y="74058"/>
                </a:lnTo>
                <a:lnTo>
                  <a:pt x="16519" y="73144"/>
                </a:lnTo>
                <a:lnTo>
                  <a:pt x="15910" y="71315"/>
                </a:lnTo>
                <a:lnTo>
                  <a:pt x="15239" y="68938"/>
                </a:lnTo>
                <a:lnTo>
                  <a:pt x="14813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959" y="62355"/>
                </a:lnTo>
                <a:lnTo>
                  <a:pt x="14020" y="61623"/>
                </a:lnTo>
                <a:lnTo>
                  <a:pt x="14142" y="60831"/>
                </a:lnTo>
                <a:lnTo>
                  <a:pt x="14325" y="60100"/>
                </a:lnTo>
                <a:lnTo>
                  <a:pt x="14630" y="58698"/>
                </a:lnTo>
                <a:lnTo>
                  <a:pt x="14752" y="57966"/>
                </a:lnTo>
                <a:lnTo>
                  <a:pt x="14813" y="57235"/>
                </a:lnTo>
                <a:lnTo>
                  <a:pt x="14752" y="56686"/>
                </a:lnTo>
                <a:lnTo>
                  <a:pt x="14752" y="56077"/>
                </a:lnTo>
                <a:lnTo>
                  <a:pt x="14508" y="54919"/>
                </a:lnTo>
                <a:lnTo>
                  <a:pt x="14264" y="53761"/>
                </a:lnTo>
                <a:lnTo>
                  <a:pt x="13959" y="52602"/>
                </a:lnTo>
                <a:lnTo>
                  <a:pt x="13593" y="51079"/>
                </a:lnTo>
                <a:lnTo>
                  <a:pt x="13289" y="49555"/>
                </a:lnTo>
                <a:lnTo>
                  <a:pt x="13045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557" y="40290"/>
                </a:lnTo>
                <a:lnTo>
                  <a:pt x="12557" y="38766"/>
                </a:lnTo>
                <a:lnTo>
                  <a:pt x="12557" y="38035"/>
                </a:lnTo>
                <a:lnTo>
                  <a:pt x="12679" y="37242"/>
                </a:lnTo>
                <a:lnTo>
                  <a:pt x="12862" y="35658"/>
                </a:lnTo>
                <a:lnTo>
                  <a:pt x="13167" y="34134"/>
                </a:lnTo>
                <a:lnTo>
                  <a:pt x="13228" y="33890"/>
                </a:lnTo>
                <a:lnTo>
                  <a:pt x="13228" y="33585"/>
                </a:lnTo>
                <a:lnTo>
                  <a:pt x="13167" y="33280"/>
                </a:lnTo>
                <a:lnTo>
                  <a:pt x="13045" y="32976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923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92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76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4" y="25600"/>
                </a:lnTo>
                <a:lnTo>
                  <a:pt x="16397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5" y="25295"/>
                </a:lnTo>
                <a:lnTo>
                  <a:pt x="15971" y="25295"/>
                </a:lnTo>
                <a:lnTo>
                  <a:pt x="15361" y="25235"/>
                </a:lnTo>
                <a:lnTo>
                  <a:pt x="14081" y="25113"/>
                </a:lnTo>
                <a:lnTo>
                  <a:pt x="13532" y="25052"/>
                </a:lnTo>
                <a:lnTo>
                  <a:pt x="12923" y="24930"/>
                </a:lnTo>
                <a:lnTo>
                  <a:pt x="12435" y="24686"/>
                </a:lnTo>
                <a:lnTo>
                  <a:pt x="12192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521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704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82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216" y="22309"/>
                </a:lnTo>
                <a:lnTo>
                  <a:pt x="11216" y="22918"/>
                </a:lnTo>
                <a:lnTo>
                  <a:pt x="11277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3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241" y="30842"/>
                </a:lnTo>
                <a:lnTo>
                  <a:pt x="9875" y="31939"/>
                </a:lnTo>
                <a:lnTo>
                  <a:pt x="9449" y="33037"/>
                </a:lnTo>
                <a:lnTo>
                  <a:pt x="8961" y="34134"/>
                </a:lnTo>
                <a:lnTo>
                  <a:pt x="8412" y="35170"/>
                </a:lnTo>
                <a:lnTo>
                  <a:pt x="7437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340" y="39254"/>
                </a:lnTo>
                <a:lnTo>
                  <a:pt x="6157" y="39254"/>
                </a:lnTo>
                <a:lnTo>
                  <a:pt x="6157" y="39315"/>
                </a:lnTo>
                <a:lnTo>
                  <a:pt x="6096" y="39376"/>
                </a:lnTo>
                <a:lnTo>
                  <a:pt x="6157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84" y="39985"/>
                </a:lnTo>
                <a:lnTo>
                  <a:pt x="6584" y="40229"/>
                </a:lnTo>
                <a:lnTo>
                  <a:pt x="6523" y="40717"/>
                </a:lnTo>
                <a:lnTo>
                  <a:pt x="6401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1" y="43886"/>
                </a:lnTo>
                <a:lnTo>
                  <a:pt x="5791" y="44496"/>
                </a:lnTo>
                <a:lnTo>
                  <a:pt x="5730" y="44800"/>
                </a:lnTo>
                <a:lnTo>
                  <a:pt x="5669" y="44922"/>
                </a:lnTo>
                <a:lnTo>
                  <a:pt x="5609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121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72" y="45349"/>
                </a:lnTo>
                <a:lnTo>
                  <a:pt x="4450" y="45593"/>
                </a:lnTo>
                <a:lnTo>
                  <a:pt x="438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68" y="44374"/>
                </a:lnTo>
                <a:lnTo>
                  <a:pt x="4268" y="43825"/>
                </a:lnTo>
                <a:lnTo>
                  <a:pt x="4329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85" y="42911"/>
                </a:lnTo>
                <a:lnTo>
                  <a:pt x="3963" y="42972"/>
                </a:lnTo>
                <a:lnTo>
                  <a:pt x="3841" y="43155"/>
                </a:lnTo>
                <a:lnTo>
                  <a:pt x="3658" y="43642"/>
                </a:lnTo>
                <a:lnTo>
                  <a:pt x="3231" y="44861"/>
                </a:lnTo>
                <a:lnTo>
                  <a:pt x="2988" y="45349"/>
                </a:lnTo>
                <a:lnTo>
                  <a:pt x="2866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622" y="45654"/>
                </a:lnTo>
                <a:lnTo>
                  <a:pt x="2561" y="45593"/>
                </a:lnTo>
                <a:lnTo>
                  <a:pt x="2561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8" y="43703"/>
                </a:lnTo>
                <a:lnTo>
                  <a:pt x="3292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0" y="42484"/>
                </a:lnTo>
                <a:lnTo>
                  <a:pt x="3109" y="42484"/>
                </a:lnTo>
                <a:lnTo>
                  <a:pt x="2988" y="42545"/>
                </a:lnTo>
                <a:lnTo>
                  <a:pt x="2805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403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83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134" y="41082"/>
                </a:lnTo>
                <a:lnTo>
                  <a:pt x="189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76" y="41936"/>
                </a:lnTo>
                <a:lnTo>
                  <a:pt x="732" y="41997"/>
                </a:lnTo>
                <a:lnTo>
                  <a:pt x="48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29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7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1" y="38827"/>
                </a:lnTo>
                <a:lnTo>
                  <a:pt x="4633" y="38827"/>
                </a:lnTo>
                <a:lnTo>
                  <a:pt x="4755" y="38888"/>
                </a:lnTo>
                <a:lnTo>
                  <a:pt x="4877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1" y="38522"/>
                </a:lnTo>
                <a:lnTo>
                  <a:pt x="4207" y="38461"/>
                </a:lnTo>
                <a:lnTo>
                  <a:pt x="4633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304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62" y="29928"/>
                </a:lnTo>
                <a:lnTo>
                  <a:pt x="6828" y="29075"/>
                </a:lnTo>
                <a:lnTo>
                  <a:pt x="6950" y="28709"/>
                </a:lnTo>
                <a:lnTo>
                  <a:pt x="7132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81" y="27368"/>
                </a:lnTo>
                <a:lnTo>
                  <a:pt x="7681" y="27063"/>
                </a:lnTo>
                <a:lnTo>
                  <a:pt x="7742" y="26149"/>
                </a:lnTo>
                <a:lnTo>
                  <a:pt x="7803" y="25235"/>
                </a:lnTo>
                <a:lnTo>
                  <a:pt x="7925" y="24259"/>
                </a:lnTo>
                <a:lnTo>
                  <a:pt x="8169" y="22370"/>
                </a:lnTo>
                <a:lnTo>
                  <a:pt x="8351" y="21455"/>
                </a:lnTo>
                <a:lnTo>
                  <a:pt x="8412" y="21151"/>
                </a:lnTo>
                <a:lnTo>
                  <a:pt x="8412" y="20846"/>
                </a:lnTo>
                <a:lnTo>
                  <a:pt x="8351" y="19932"/>
                </a:lnTo>
                <a:lnTo>
                  <a:pt x="8351" y="19017"/>
                </a:lnTo>
                <a:lnTo>
                  <a:pt x="8412" y="18164"/>
                </a:lnTo>
                <a:lnTo>
                  <a:pt x="8534" y="17737"/>
                </a:lnTo>
                <a:lnTo>
                  <a:pt x="8656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3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94" y="14446"/>
                </a:lnTo>
                <a:lnTo>
                  <a:pt x="11521" y="14324"/>
                </a:lnTo>
                <a:lnTo>
                  <a:pt x="12374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7007" y="12191"/>
                </a:lnTo>
                <a:lnTo>
                  <a:pt x="17190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6" y="11032"/>
                </a:lnTo>
                <a:lnTo>
                  <a:pt x="19201" y="11093"/>
                </a:lnTo>
                <a:lnTo>
                  <a:pt x="19506" y="11154"/>
                </a:lnTo>
                <a:lnTo>
                  <a:pt x="19811" y="11093"/>
                </a:lnTo>
                <a:lnTo>
                  <a:pt x="2011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77" y="366"/>
                </a:lnTo>
                <a:lnTo>
                  <a:pt x="17068" y="670"/>
                </a:lnTo>
                <a:lnTo>
                  <a:pt x="16824" y="853"/>
                </a:lnTo>
                <a:lnTo>
                  <a:pt x="16580" y="1097"/>
                </a:lnTo>
                <a:lnTo>
                  <a:pt x="16336" y="1402"/>
                </a:lnTo>
                <a:lnTo>
                  <a:pt x="16153" y="1646"/>
                </a:lnTo>
                <a:lnTo>
                  <a:pt x="15788" y="2316"/>
                </a:lnTo>
                <a:lnTo>
                  <a:pt x="15605" y="2987"/>
                </a:lnTo>
                <a:lnTo>
                  <a:pt x="15483" y="3657"/>
                </a:lnTo>
                <a:lnTo>
                  <a:pt x="15422" y="4389"/>
                </a:lnTo>
                <a:lnTo>
                  <a:pt x="15422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5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824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946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641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508" y="13653"/>
                </a:lnTo>
                <a:lnTo>
                  <a:pt x="14325" y="13775"/>
                </a:lnTo>
                <a:lnTo>
                  <a:pt x="13350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3" y="14141"/>
                </a:lnTo>
                <a:lnTo>
                  <a:pt x="10668" y="14263"/>
                </a:lnTo>
                <a:lnTo>
                  <a:pt x="10363" y="14385"/>
                </a:lnTo>
                <a:lnTo>
                  <a:pt x="9997" y="14629"/>
                </a:lnTo>
                <a:lnTo>
                  <a:pt x="9753" y="14812"/>
                </a:lnTo>
                <a:lnTo>
                  <a:pt x="9510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315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132" y="27856"/>
                </a:lnTo>
                <a:lnTo>
                  <a:pt x="6950" y="28160"/>
                </a:lnTo>
                <a:lnTo>
                  <a:pt x="6706" y="28526"/>
                </a:lnTo>
                <a:lnTo>
                  <a:pt x="6523" y="28892"/>
                </a:lnTo>
                <a:lnTo>
                  <a:pt x="5974" y="30172"/>
                </a:lnTo>
                <a:lnTo>
                  <a:pt x="5609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938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63" y="38461"/>
                </a:lnTo>
                <a:lnTo>
                  <a:pt x="3475" y="38461"/>
                </a:lnTo>
                <a:lnTo>
                  <a:pt x="3109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8" y="39863"/>
                </a:lnTo>
                <a:lnTo>
                  <a:pt x="1342" y="40412"/>
                </a:lnTo>
                <a:lnTo>
                  <a:pt x="854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62" y="41692"/>
                </a:lnTo>
                <a:lnTo>
                  <a:pt x="1" y="41814"/>
                </a:lnTo>
                <a:lnTo>
                  <a:pt x="62" y="42058"/>
                </a:lnTo>
                <a:lnTo>
                  <a:pt x="245" y="42179"/>
                </a:lnTo>
                <a:lnTo>
                  <a:pt x="427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8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256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915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29" y="44435"/>
                </a:lnTo>
                <a:lnTo>
                  <a:pt x="2073" y="44130"/>
                </a:lnTo>
                <a:lnTo>
                  <a:pt x="2561" y="43399"/>
                </a:lnTo>
                <a:lnTo>
                  <a:pt x="2805" y="43033"/>
                </a:lnTo>
                <a:lnTo>
                  <a:pt x="3048" y="42789"/>
                </a:lnTo>
                <a:lnTo>
                  <a:pt x="3048" y="42789"/>
                </a:lnTo>
                <a:lnTo>
                  <a:pt x="2988" y="43094"/>
                </a:lnTo>
                <a:lnTo>
                  <a:pt x="2927" y="43459"/>
                </a:lnTo>
                <a:lnTo>
                  <a:pt x="2622" y="44191"/>
                </a:lnTo>
                <a:lnTo>
                  <a:pt x="2378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3048" y="45776"/>
                </a:lnTo>
                <a:lnTo>
                  <a:pt x="3170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85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146" y="45776"/>
                </a:lnTo>
                <a:lnTo>
                  <a:pt x="4268" y="45837"/>
                </a:lnTo>
                <a:lnTo>
                  <a:pt x="4450" y="45837"/>
                </a:lnTo>
                <a:lnTo>
                  <a:pt x="4633" y="45776"/>
                </a:lnTo>
                <a:lnTo>
                  <a:pt x="4755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938" y="44496"/>
                </a:lnTo>
                <a:lnTo>
                  <a:pt x="4999" y="43642"/>
                </a:lnTo>
                <a:lnTo>
                  <a:pt x="5060" y="43338"/>
                </a:lnTo>
                <a:lnTo>
                  <a:pt x="5060" y="43216"/>
                </a:lnTo>
                <a:lnTo>
                  <a:pt x="5182" y="43094"/>
                </a:lnTo>
                <a:lnTo>
                  <a:pt x="5243" y="43277"/>
                </a:lnTo>
                <a:lnTo>
                  <a:pt x="5243" y="43459"/>
                </a:lnTo>
                <a:lnTo>
                  <a:pt x="5182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65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0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6035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607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521" y="27185"/>
                </a:lnTo>
                <a:lnTo>
                  <a:pt x="12009" y="25844"/>
                </a:lnTo>
                <a:lnTo>
                  <a:pt x="12374" y="27307"/>
                </a:lnTo>
                <a:lnTo>
                  <a:pt x="12557" y="27856"/>
                </a:lnTo>
                <a:lnTo>
                  <a:pt x="12679" y="28465"/>
                </a:lnTo>
                <a:lnTo>
                  <a:pt x="12679" y="29136"/>
                </a:lnTo>
                <a:lnTo>
                  <a:pt x="12679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801" y="34012"/>
                </a:lnTo>
                <a:lnTo>
                  <a:pt x="12679" y="34560"/>
                </a:lnTo>
                <a:lnTo>
                  <a:pt x="12313" y="36633"/>
                </a:lnTo>
                <a:lnTo>
                  <a:pt x="12192" y="37669"/>
                </a:lnTo>
                <a:lnTo>
                  <a:pt x="12131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2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3" y="53334"/>
                </a:lnTo>
                <a:lnTo>
                  <a:pt x="14081" y="55041"/>
                </a:lnTo>
                <a:lnTo>
                  <a:pt x="14264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203" y="58393"/>
                </a:lnTo>
                <a:lnTo>
                  <a:pt x="13837" y="59856"/>
                </a:lnTo>
                <a:lnTo>
                  <a:pt x="13654" y="60892"/>
                </a:lnTo>
                <a:lnTo>
                  <a:pt x="13532" y="61928"/>
                </a:lnTo>
                <a:lnTo>
                  <a:pt x="13472" y="62964"/>
                </a:lnTo>
                <a:lnTo>
                  <a:pt x="13532" y="64001"/>
                </a:lnTo>
                <a:lnTo>
                  <a:pt x="13715" y="65037"/>
                </a:lnTo>
                <a:lnTo>
                  <a:pt x="13898" y="66012"/>
                </a:lnTo>
                <a:lnTo>
                  <a:pt x="14508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641" y="75643"/>
                </a:lnTo>
                <a:lnTo>
                  <a:pt x="16519" y="76069"/>
                </a:lnTo>
                <a:lnTo>
                  <a:pt x="16336" y="76496"/>
                </a:lnTo>
                <a:lnTo>
                  <a:pt x="15849" y="77227"/>
                </a:lnTo>
                <a:lnTo>
                  <a:pt x="15422" y="77959"/>
                </a:lnTo>
                <a:lnTo>
                  <a:pt x="15117" y="78264"/>
                </a:lnTo>
                <a:lnTo>
                  <a:pt x="14813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6032" y="79787"/>
                </a:lnTo>
                <a:lnTo>
                  <a:pt x="16580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55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323" y="79909"/>
                </a:lnTo>
                <a:lnTo>
                  <a:pt x="19445" y="79727"/>
                </a:lnTo>
                <a:lnTo>
                  <a:pt x="19506" y="79544"/>
                </a:lnTo>
                <a:lnTo>
                  <a:pt x="19689" y="79787"/>
                </a:lnTo>
                <a:lnTo>
                  <a:pt x="19872" y="80031"/>
                </a:lnTo>
                <a:lnTo>
                  <a:pt x="20115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91" y="80153"/>
                </a:lnTo>
                <a:lnTo>
                  <a:pt x="21335" y="79970"/>
                </a:lnTo>
                <a:lnTo>
                  <a:pt x="21456" y="79848"/>
                </a:lnTo>
                <a:lnTo>
                  <a:pt x="21517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8" y="79787"/>
                </a:lnTo>
                <a:lnTo>
                  <a:pt x="23285" y="79727"/>
                </a:lnTo>
                <a:lnTo>
                  <a:pt x="2413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87" y="79117"/>
                </a:lnTo>
                <a:lnTo>
                  <a:pt x="24687" y="78934"/>
                </a:lnTo>
                <a:lnTo>
                  <a:pt x="24626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346" y="77471"/>
                </a:lnTo>
                <a:lnTo>
                  <a:pt x="22858" y="76679"/>
                </a:lnTo>
                <a:lnTo>
                  <a:pt x="22554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73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7" y="64976"/>
                </a:lnTo>
                <a:lnTo>
                  <a:pt x="25540" y="63940"/>
                </a:lnTo>
                <a:lnTo>
                  <a:pt x="25601" y="62964"/>
                </a:lnTo>
                <a:lnTo>
                  <a:pt x="25540" y="61928"/>
                </a:lnTo>
                <a:lnTo>
                  <a:pt x="2541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748" y="56869"/>
                </a:lnTo>
                <a:lnTo>
                  <a:pt x="24809" y="56016"/>
                </a:lnTo>
                <a:lnTo>
                  <a:pt x="24931" y="55162"/>
                </a:lnTo>
                <a:lnTo>
                  <a:pt x="25357" y="53456"/>
                </a:lnTo>
                <a:lnTo>
                  <a:pt x="25845" y="51505"/>
                </a:lnTo>
                <a:lnTo>
                  <a:pt x="26272" y="49555"/>
                </a:lnTo>
                <a:lnTo>
                  <a:pt x="26516" y="47543"/>
                </a:lnTo>
                <a:lnTo>
                  <a:pt x="2675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820" y="37364"/>
                </a:lnTo>
                <a:lnTo>
                  <a:pt x="26455" y="35414"/>
                </a:lnTo>
                <a:lnTo>
                  <a:pt x="26272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211" y="32976"/>
                </a:lnTo>
                <a:lnTo>
                  <a:pt x="26211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211" y="28282"/>
                </a:lnTo>
                <a:lnTo>
                  <a:pt x="26333" y="27856"/>
                </a:lnTo>
                <a:lnTo>
                  <a:pt x="26881" y="26027"/>
                </a:lnTo>
                <a:lnTo>
                  <a:pt x="27003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100" y="29196"/>
                </a:lnTo>
                <a:lnTo>
                  <a:pt x="28405" y="30598"/>
                </a:lnTo>
                <a:lnTo>
                  <a:pt x="28588" y="31269"/>
                </a:lnTo>
                <a:lnTo>
                  <a:pt x="28832" y="32000"/>
                </a:lnTo>
                <a:lnTo>
                  <a:pt x="29380" y="33341"/>
                </a:lnTo>
                <a:lnTo>
                  <a:pt x="29990" y="34682"/>
                </a:lnTo>
                <a:lnTo>
                  <a:pt x="30660" y="36023"/>
                </a:lnTo>
                <a:lnTo>
                  <a:pt x="31270" y="37242"/>
                </a:lnTo>
                <a:lnTo>
                  <a:pt x="31879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306" y="39680"/>
                </a:lnTo>
                <a:lnTo>
                  <a:pt x="32245" y="39924"/>
                </a:lnTo>
                <a:lnTo>
                  <a:pt x="32245" y="40168"/>
                </a:lnTo>
                <a:lnTo>
                  <a:pt x="32245" y="40473"/>
                </a:lnTo>
                <a:lnTo>
                  <a:pt x="32367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160" y="44922"/>
                </a:lnTo>
                <a:lnTo>
                  <a:pt x="33281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69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952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91" y="43094"/>
                </a:lnTo>
                <a:lnTo>
                  <a:pt x="33952" y="43216"/>
                </a:lnTo>
                <a:lnTo>
                  <a:pt x="34013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440" y="45776"/>
                </a:lnTo>
                <a:lnTo>
                  <a:pt x="34561" y="45837"/>
                </a:lnTo>
                <a:lnTo>
                  <a:pt x="34744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354" y="44252"/>
                </a:lnTo>
                <a:lnTo>
                  <a:pt x="35659" y="45166"/>
                </a:lnTo>
                <a:lnTo>
                  <a:pt x="3590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73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95" y="44861"/>
                </a:lnTo>
                <a:lnTo>
                  <a:pt x="36390" y="44191"/>
                </a:lnTo>
                <a:lnTo>
                  <a:pt x="36146" y="43459"/>
                </a:lnTo>
                <a:lnTo>
                  <a:pt x="36024" y="43094"/>
                </a:lnTo>
                <a:lnTo>
                  <a:pt x="35963" y="42789"/>
                </a:lnTo>
                <a:lnTo>
                  <a:pt x="35963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78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853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82" y="42423"/>
                </a:lnTo>
                <a:lnTo>
                  <a:pt x="36878" y="41814"/>
                </a:lnTo>
                <a:lnTo>
                  <a:pt x="36695" y="41509"/>
                </a:lnTo>
                <a:lnTo>
                  <a:pt x="36634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2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8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9011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158" y="40960"/>
                </a:lnTo>
                <a:lnTo>
                  <a:pt x="37609" y="40412"/>
                </a:lnTo>
                <a:lnTo>
                  <a:pt x="3718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207" y="38766"/>
                </a:lnTo>
                <a:lnTo>
                  <a:pt x="35902" y="38583"/>
                </a:lnTo>
                <a:lnTo>
                  <a:pt x="35598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927" y="38218"/>
                </a:lnTo>
                <a:lnTo>
                  <a:pt x="34866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257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69" y="32732"/>
                </a:lnTo>
                <a:lnTo>
                  <a:pt x="33586" y="31939"/>
                </a:lnTo>
                <a:lnTo>
                  <a:pt x="33342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1" y="27916"/>
                </a:lnTo>
                <a:lnTo>
                  <a:pt x="31879" y="27734"/>
                </a:lnTo>
                <a:lnTo>
                  <a:pt x="31819" y="27490"/>
                </a:lnTo>
                <a:lnTo>
                  <a:pt x="31758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1026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8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8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748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93" y="9631"/>
                </a:lnTo>
                <a:lnTo>
                  <a:pt x="22615" y="9448"/>
                </a:lnTo>
                <a:lnTo>
                  <a:pt x="22676" y="9204"/>
                </a:lnTo>
                <a:lnTo>
                  <a:pt x="22858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85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45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TextBox 1"/>
          <p:cNvSpPr txBox="1"/>
          <p:nvPr/>
        </p:nvSpPr>
        <p:spPr>
          <a:xfrm>
            <a:off x="587811" y="4561204"/>
            <a:ext cx="63369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 err="1"/>
              <a:t>Klevens</a:t>
            </a:r>
            <a:r>
              <a:rPr lang="en-US" sz="700" i="1" dirty="0"/>
              <a:t>, R </a:t>
            </a:r>
            <a:r>
              <a:rPr lang="en-US" sz="700" i="1" dirty="0" err="1"/>
              <a:t>Monina</a:t>
            </a:r>
            <a:r>
              <a:rPr lang="en-US" sz="700" i="1" dirty="0"/>
              <a:t> et al. </a:t>
            </a:r>
            <a:r>
              <a:rPr lang="en-US" sz="700" i="1" dirty="0">
                <a:hlinkClick r:id="rId3"/>
              </a:rPr>
              <a:t>"Estimating Health Care-associated Infections and Deaths in U.S. Hospitals, 2002." Public Health Reports 122.2 (2007): 160–166.</a:t>
            </a:r>
            <a:endParaRPr lang="en-SG" sz="700" i="1" dirty="0"/>
          </a:p>
        </p:txBody>
      </p:sp>
      <p:sp>
        <p:nvSpPr>
          <p:cNvPr id="11" name="Shape 273"/>
          <p:cNvSpPr txBox="1">
            <a:spLocks/>
          </p:cNvSpPr>
          <p:nvPr/>
        </p:nvSpPr>
        <p:spPr>
          <a:xfrm>
            <a:off x="963319" y="3605022"/>
            <a:ext cx="5380424" cy="67117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" sz="5400" dirty="0"/>
              <a:t>31%</a:t>
            </a: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962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ubTitle" idx="4294967295"/>
          </p:nvPr>
        </p:nvSpPr>
        <p:spPr>
          <a:xfrm>
            <a:off x="633319" y="2493975"/>
            <a:ext cx="4339349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sz="2400" dirty="0" smtClean="0">
              <a:latin typeface="Dosis" panose="020B060402020202020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Dosis" panose="020B0604020202020204" charset="0"/>
              </a:rPr>
              <a:t>Caused by Gram-negative bacteria, which is resistant </a:t>
            </a:r>
            <a:r>
              <a:rPr lang="en-US" sz="2400" dirty="0">
                <a:latin typeface="Dosis" panose="020B0604020202020204" charset="0"/>
              </a:rPr>
              <a:t>to multiple drugs and are increasingly resistant to most available antibiotics.</a:t>
            </a:r>
            <a:endParaRPr lang="en" sz="2400" dirty="0">
              <a:latin typeface="Dosis" panose="020B0604020202020204" charset="0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lang="en"/>
          </a:p>
        </p:txBody>
      </p:sp>
      <p:sp>
        <p:nvSpPr>
          <p:cNvPr id="5" name="Shape 163"/>
          <p:cNvSpPr txBox="1">
            <a:spLocks/>
          </p:cNvSpPr>
          <p:nvPr/>
        </p:nvSpPr>
        <p:spPr>
          <a:xfrm>
            <a:off x="633319" y="647136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400" dirty="0" smtClean="0">
                <a:solidFill>
                  <a:srgbClr val="0DB7C4"/>
                </a:solidFill>
                <a:latin typeface="Dosis" panose="020B0604020202020204" charset="0"/>
              </a:rPr>
              <a:t>INTRODUCTION</a:t>
            </a:r>
            <a:endParaRPr lang="en" sz="2400" dirty="0">
              <a:solidFill>
                <a:srgbClr val="0DB7C4"/>
              </a:solidFill>
              <a:latin typeface="Dosis" panose="020B0604020202020204" charset="0"/>
            </a:endParaRPr>
          </a:p>
        </p:txBody>
      </p:sp>
      <p:sp>
        <p:nvSpPr>
          <p:cNvPr id="6" name="Shape 130"/>
          <p:cNvSpPr txBox="1">
            <a:spLocks/>
          </p:cNvSpPr>
          <p:nvPr/>
        </p:nvSpPr>
        <p:spPr>
          <a:xfrm>
            <a:off x="633319" y="2059051"/>
            <a:ext cx="4256563" cy="8698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" sz="3400" dirty="0" smtClean="0"/>
              <a:t>GRAM-NEGATIVE </a:t>
            </a:r>
          </a:p>
          <a:p>
            <a:r>
              <a:rPr lang="en" dirty="0" smtClean="0">
                <a:solidFill>
                  <a:srgbClr val="415665"/>
                </a:solidFill>
              </a:rPr>
              <a:t>BLOODSTREAM INFECTION (</a:t>
            </a:r>
            <a:r>
              <a:rPr lang="en" b="1" dirty="0" smtClean="0">
                <a:solidFill>
                  <a:srgbClr val="415665"/>
                </a:solidFill>
              </a:rPr>
              <a:t>BSI</a:t>
            </a:r>
            <a:r>
              <a:rPr lang="en" dirty="0" smtClean="0">
                <a:solidFill>
                  <a:srgbClr val="415665"/>
                </a:solidFill>
              </a:rPr>
              <a:t>):</a:t>
            </a:r>
            <a:endParaRPr lang="en" dirty="0">
              <a:solidFill>
                <a:srgbClr val="4156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99168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8942" y="-54942"/>
            <a:ext cx="3230136" cy="2103052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>
              <a:buNone/>
            </a:pPr>
            <a:r>
              <a:rPr lang="en-US" dirty="0" smtClean="0"/>
              <a:t>“</a:t>
            </a:r>
            <a:r>
              <a:rPr lang="en-US" sz="2000" dirty="0" smtClean="0"/>
              <a:t>The </a:t>
            </a:r>
            <a:r>
              <a:rPr lang="en-US" sz="2000" dirty="0"/>
              <a:t>prevention </a:t>
            </a:r>
            <a:r>
              <a:rPr lang="en-US" sz="2000" dirty="0" smtClean="0"/>
              <a:t>of </a:t>
            </a:r>
            <a:r>
              <a:rPr lang="en-US" sz="2000" dirty="0"/>
              <a:t>healthcare-associated infections is a top </a:t>
            </a:r>
            <a:r>
              <a:rPr lang="en-US" sz="2000" dirty="0" smtClean="0"/>
              <a:t>priority</a:t>
            </a:r>
            <a:r>
              <a:rPr lang="en-US" dirty="0" smtClean="0"/>
              <a:t>” </a:t>
            </a:r>
          </a:p>
          <a:p>
            <a:pPr>
              <a:buNone/>
            </a:pPr>
            <a:r>
              <a:rPr lang="en-US" sz="1200" dirty="0" smtClean="0"/>
              <a:t>	- U.S</a:t>
            </a:r>
            <a:r>
              <a:rPr lang="en-US" sz="1200" dirty="0"/>
              <a:t>. Department of Health and Human Services (HHS</a:t>
            </a:r>
            <a:r>
              <a:rPr lang="en-US" sz="1200" dirty="0" smtClean="0"/>
              <a:t>)</a:t>
            </a:r>
            <a:endParaRPr lang="en" sz="1200"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-56" y="3207938"/>
            <a:ext cx="502199" cy="129262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lang="en"/>
          </a:p>
        </p:txBody>
      </p:sp>
      <p:sp>
        <p:nvSpPr>
          <p:cNvPr id="5" name="Shape 106"/>
          <p:cNvSpPr txBox="1">
            <a:spLocks/>
          </p:cNvSpPr>
          <p:nvPr/>
        </p:nvSpPr>
        <p:spPr>
          <a:xfrm>
            <a:off x="3543792" y="961886"/>
            <a:ext cx="2837386" cy="256308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▹"/>
              <a:defRPr sz="30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▸"/>
              <a:defRPr sz="24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⬩"/>
              <a:defRPr sz="24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Char char="⬞"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1800" b="0" i="1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None/>
            </a:pPr>
            <a:r>
              <a:rPr lang="en-US" sz="2000" dirty="0" smtClean="0"/>
              <a:t>“We keep monitoring </a:t>
            </a:r>
            <a:r>
              <a:rPr lang="en-SG" sz="2000" dirty="0"/>
              <a:t>gram-negative healthcare-associated </a:t>
            </a:r>
            <a:r>
              <a:rPr lang="en-SG" sz="2000" dirty="0" smtClean="0"/>
              <a:t>infections and capture </a:t>
            </a:r>
            <a:r>
              <a:rPr lang="en-SG" sz="2000" dirty="0"/>
              <a:t>information on antibiotic resistance patterns</a:t>
            </a:r>
            <a:r>
              <a:rPr lang="en-US" sz="2000" dirty="0" smtClean="0"/>
              <a:t>” </a:t>
            </a:r>
          </a:p>
          <a:p>
            <a:pPr>
              <a:buFont typeface="Source Sans Pro"/>
              <a:buNone/>
            </a:pPr>
            <a:r>
              <a:rPr lang="en-US" sz="2000" dirty="0" smtClean="0"/>
              <a:t>	</a:t>
            </a:r>
            <a:r>
              <a:rPr lang="en-US" sz="1200" dirty="0" smtClean="0"/>
              <a:t>- U.S. </a:t>
            </a:r>
            <a:r>
              <a:rPr lang="en-US" sz="1200" dirty="0"/>
              <a:t>Centers for Disease Control and </a:t>
            </a:r>
            <a:r>
              <a:rPr lang="en-US" sz="1200" dirty="0" smtClean="0"/>
              <a:t>Prevention (CDC)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21386661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subTitle" idx="4294967295"/>
          </p:nvPr>
        </p:nvSpPr>
        <p:spPr>
          <a:xfrm>
            <a:off x="633319" y="1803270"/>
            <a:ext cx="5950361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171450" indent="0">
              <a:buNone/>
            </a:pPr>
            <a:r>
              <a:rPr lang="en" sz="2400" dirty="0">
                <a:latin typeface="Dosis" panose="020B0604020202020204" charset="0"/>
              </a:rPr>
              <a:t>For </a:t>
            </a:r>
            <a:r>
              <a:rPr lang="en" sz="2400" i="1" dirty="0" smtClean="0">
                <a:latin typeface="Dosis" panose="020B0604020202020204" charset="0"/>
              </a:rPr>
              <a:t>healthcare-associated</a:t>
            </a:r>
            <a:r>
              <a:rPr lang="en-US" sz="2400" i="1" dirty="0" smtClean="0">
                <a:latin typeface="Dosis" panose="020B0604020202020204" charset="0"/>
              </a:rPr>
              <a:t> (</a:t>
            </a:r>
            <a:r>
              <a:rPr lang="en-US" sz="2400" b="1" i="1" dirty="0" smtClean="0">
                <a:latin typeface="Dosis" panose="020B0604020202020204" charset="0"/>
              </a:rPr>
              <a:t>HCA</a:t>
            </a:r>
            <a:r>
              <a:rPr lang="en-US" sz="2400" i="1" dirty="0" smtClean="0">
                <a:latin typeface="Dosis" panose="020B0604020202020204" charset="0"/>
              </a:rPr>
              <a:t>)</a:t>
            </a:r>
            <a:r>
              <a:rPr lang="en" sz="2400" dirty="0" smtClean="0">
                <a:latin typeface="Dosis" panose="020B0604020202020204" charset="0"/>
              </a:rPr>
              <a:t>  </a:t>
            </a:r>
            <a:r>
              <a:rPr lang="en" sz="2400" dirty="0" smtClean="0">
                <a:latin typeface="Dosis" panose="020B0604020202020204" charset="0"/>
              </a:rPr>
              <a:t>and </a:t>
            </a:r>
            <a:r>
              <a:rPr lang="en" sz="2400" i="1" dirty="0" smtClean="0">
                <a:latin typeface="Dosis" panose="020B0604020202020204" charset="0"/>
              </a:rPr>
              <a:t>community-acquired</a:t>
            </a:r>
            <a:r>
              <a:rPr lang="zh-CN" altLang="en-US" sz="2400" i="1" dirty="0" smtClean="0">
                <a:latin typeface="Dosis" panose="020B0604020202020204" charset="0"/>
              </a:rPr>
              <a:t> </a:t>
            </a:r>
            <a:r>
              <a:rPr lang="en-US" altLang="zh-CN" sz="2400" i="1" dirty="0" smtClean="0">
                <a:latin typeface="Dosis" panose="020B0604020202020204" charset="0"/>
              </a:rPr>
              <a:t>(</a:t>
            </a:r>
            <a:r>
              <a:rPr lang="en-US" altLang="zh-CN" sz="2400" b="1" i="1" dirty="0" smtClean="0">
                <a:latin typeface="Dosis" panose="020B0604020202020204" charset="0"/>
              </a:rPr>
              <a:t>CA</a:t>
            </a:r>
            <a:r>
              <a:rPr lang="en-US" altLang="zh-CN" sz="2400" i="1" dirty="0" smtClean="0">
                <a:latin typeface="Dosis" panose="020B0604020202020204" charset="0"/>
              </a:rPr>
              <a:t>)</a:t>
            </a:r>
            <a:r>
              <a:rPr lang="en" sz="2400" dirty="0" smtClean="0">
                <a:latin typeface="Dosis" panose="020B0604020202020204" charset="0"/>
              </a:rPr>
              <a:t>  </a:t>
            </a:r>
            <a:r>
              <a:rPr lang="en" sz="2400" dirty="0" smtClean="0">
                <a:latin typeface="Dosis" panose="020B0604020202020204" charset="0"/>
              </a:rPr>
              <a:t>Gram-negative </a:t>
            </a:r>
            <a:r>
              <a:rPr lang="en" sz="2400" dirty="0">
                <a:latin typeface="Dosis" panose="020B0604020202020204" charset="0"/>
              </a:rPr>
              <a:t>BSI:</a:t>
            </a:r>
          </a:p>
          <a:p>
            <a:pPr>
              <a:spcBef>
                <a:spcPts val="0"/>
              </a:spcBef>
              <a:buNone/>
            </a:pPr>
            <a:endParaRPr lang="en-US" sz="2400" dirty="0" smtClean="0">
              <a:latin typeface="Dosis" panose="020B0604020202020204" charset="0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lang="en"/>
          </a:p>
        </p:txBody>
      </p:sp>
      <p:sp>
        <p:nvSpPr>
          <p:cNvPr id="5" name="Shape 163"/>
          <p:cNvSpPr txBox="1">
            <a:spLocks/>
          </p:cNvSpPr>
          <p:nvPr/>
        </p:nvSpPr>
        <p:spPr>
          <a:xfrm>
            <a:off x="633319" y="647136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400" dirty="0" smtClean="0">
                <a:solidFill>
                  <a:srgbClr val="0DB7C4"/>
                </a:solidFill>
                <a:latin typeface="Dosis" panose="020B0604020202020204" charset="0"/>
              </a:rPr>
              <a:t>OBJECTIVES</a:t>
            </a:r>
            <a:endParaRPr lang="en" sz="2400" dirty="0">
              <a:solidFill>
                <a:srgbClr val="0DB7C4"/>
              </a:solidFill>
              <a:latin typeface="Dosi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3319" y="2774596"/>
            <a:ext cx="37385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7145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AutoNum type="arabicPeriod"/>
            </a:pPr>
            <a:r>
              <a:rPr lang="en" sz="18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Determine incidence rates by age, gender, and year</a:t>
            </a:r>
          </a:p>
          <a:p>
            <a:pPr marL="342900" indent="-17145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AutoNum type="arabicPeriod"/>
            </a:pPr>
            <a:r>
              <a:rPr lang="en" sz="18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Compare </a:t>
            </a:r>
            <a:r>
              <a:rPr lang="en-SG" sz="18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causative pathogens </a:t>
            </a:r>
            <a:r>
              <a:rPr lang="en" sz="18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and antimicrobial resistance</a:t>
            </a:r>
          </a:p>
          <a:p>
            <a:pPr marL="342900" indent="-17145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AutoNum type="arabicPeriod"/>
            </a:pPr>
            <a:r>
              <a:rPr lang="en" sz="1800" dirty="0">
                <a:solidFill>
                  <a:srgbClr val="415665"/>
                </a:solidFill>
                <a:latin typeface="Dosis" panose="020B0604020202020204" charset="0"/>
                <a:sym typeface="Source Sans Pro"/>
              </a:rPr>
              <a:t>Compare short/long-term mortality rates and associated risk factors</a:t>
            </a:r>
          </a:p>
          <a:p>
            <a:endParaRPr lang="en-SG" dirty="0"/>
          </a:p>
        </p:txBody>
      </p:sp>
      <p:grpSp>
        <p:nvGrpSpPr>
          <p:cNvPr id="9" name="Shape 602"/>
          <p:cNvGrpSpPr/>
          <p:nvPr/>
        </p:nvGrpSpPr>
        <p:grpSpPr>
          <a:xfrm>
            <a:off x="4527380" y="582366"/>
            <a:ext cx="1579085" cy="1042361"/>
            <a:chOff x="3932350" y="3714775"/>
            <a:chExt cx="439650" cy="319075"/>
          </a:xfrm>
        </p:grpSpPr>
        <p:sp>
          <p:nvSpPr>
            <p:cNvPr id="10" name="Shape 60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" name="Shape 60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" name="Shape 60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3" name="Shape 60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" name="Shape 60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3" name="Right Arrow 2"/>
          <p:cNvSpPr/>
          <p:nvPr/>
        </p:nvSpPr>
        <p:spPr>
          <a:xfrm>
            <a:off x="4281590" y="3433906"/>
            <a:ext cx="710328" cy="219770"/>
          </a:xfrm>
          <a:prstGeom prst="rightArrow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DB7C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99761" y="3154532"/>
            <a:ext cx="1858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DB7C4"/>
                </a:solidFill>
                <a:latin typeface="Dosis" panose="020B0604020202020204" charset="0"/>
              </a:rPr>
              <a:t>Optimize </a:t>
            </a:r>
            <a:r>
              <a:rPr lang="en-US" sz="2000" dirty="0">
                <a:solidFill>
                  <a:srgbClr val="0DB7C4"/>
                </a:solidFill>
                <a:latin typeface="Dosis" panose="020B0604020202020204" charset="0"/>
              </a:rPr>
              <a:t>empiric antimicrobial </a:t>
            </a:r>
            <a:endParaRPr lang="en-US" sz="2000" dirty="0" smtClean="0">
              <a:solidFill>
                <a:srgbClr val="0DB7C4"/>
              </a:solidFill>
              <a:latin typeface="Dosis" panose="020B0604020202020204" charset="0"/>
            </a:endParaRPr>
          </a:p>
          <a:p>
            <a:r>
              <a:rPr lang="en-US" sz="2000" dirty="0" smtClean="0">
                <a:solidFill>
                  <a:srgbClr val="0DB7C4"/>
                </a:solidFill>
                <a:latin typeface="Dosis" panose="020B0604020202020204" charset="0"/>
              </a:rPr>
              <a:t>therapy</a:t>
            </a:r>
            <a:endParaRPr lang="en-SG" sz="2000" dirty="0">
              <a:solidFill>
                <a:srgbClr val="0DB7C4"/>
              </a:solidFill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360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95B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90" y="1501871"/>
            <a:ext cx="4947481" cy="3060318"/>
          </a:xfrm>
          <a:prstGeom prst="rect">
            <a:avLst/>
          </a:prstGeom>
        </p:spPr>
      </p:pic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33319" y="647136"/>
            <a:ext cx="2664450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>
                <a:solidFill>
                  <a:srgbClr val="FFFFFF"/>
                </a:solidFill>
              </a:rPr>
              <a:t>DATA COLLECTION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398589" y="1444204"/>
            <a:ext cx="698554" cy="361061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4745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r>
              <a:rPr lang="en" sz="1200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Olmsted County </a:t>
            </a:r>
            <a:endParaRPr lang="en" sz="12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-56" y="642938"/>
            <a:ext cx="502199" cy="8549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lang="en"/>
          </a:p>
        </p:txBody>
      </p:sp>
      <p:sp>
        <p:nvSpPr>
          <p:cNvPr id="257" name="Shape 257"/>
          <p:cNvSpPr/>
          <p:nvPr/>
        </p:nvSpPr>
        <p:spPr>
          <a:xfrm rot="8100000">
            <a:off x="3567218" y="1965908"/>
            <a:ext cx="86868" cy="86868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" name="TextBox 2"/>
          <p:cNvSpPr txBox="1"/>
          <p:nvPr/>
        </p:nvSpPr>
        <p:spPr>
          <a:xfrm>
            <a:off x="517200" y="2009342"/>
            <a:ext cx="55611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Dosis" panose="020B0604020202020204" charset="0"/>
              </a:rPr>
              <a:t>Olmsted County, Minnesota, </a:t>
            </a:r>
            <a:r>
              <a:rPr lang="en" sz="2000" dirty="0" smtClean="0">
                <a:solidFill>
                  <a:srgbClr val="FFFFFF"/>
                </a:solidFill>
                <a:latin typeface="Dosis" panose="020B0604020202020204" charset="0"/>
              </a:rPr>
              <a:t>the U.S.</a:t>
            </a:r>
            <a:endParaRPr lang="en" sz="2000" dirty="0">
              <a:solidFill>
                <a:srgbClr val="FFFFFF"/>
              </a:solidFill>
              <a:latin typeface="Dosis" panose="020B0604020202020204" charset="0"/>
            </a:endParaRPr>
          </a:p>
          <a:p>
            <a:r>
              <a:rPr lang="en" sz="2000" dirty="0">
                <a:solidFill>
                  <a:srgbClr val="FFFFFF"/>
                </a:solidFill>
                <a:latin typeface="Dosis" panose="020B0604020202020204" charset="0"/>
              </a:rPr>
              <a:t>733 patients with community-onset Gram-negative BSI</a:t>
            </a:r>
          </a:p>
          <a:p>
            <a:r>
              <a:rPr lang="en" sz="2000" dirty="0" smtClean="0">
                <a:solidFill>
                  <a:srgbClr val="FFFFFF"/>
                </a:solidFill>
                <a:latin typeface="Dosis" panose="020B0604020202020204" charset="0"/>
              </a:rPr>
              <a:t>1 Jan </a:t>
            </a:r>
            <a:r>
              <a:rPr lang="en" sz="2000" dirty="0">
                <a:solidFill>
                  <a:srgbClr val="FFFFFF"/>
                </a:solidFill>
                <a:latin typeface="Dosis" panose="020B0604020202020204" charset="0"/>
              </a:rPr>
              <a:t>1998 </a:t>
            </a:r>
            <a:r>
              <a:rPr lang="en" sz="2000" dirty="0" smtClean="0">
                <a:solidFill>
                  <a:srgbClr val="FFFFFF"/>
                </a:solidFill>
                <a:latin typeface="Dosis" panose="020B0604020202020204" charset="0"/>
              </a:rPr>
              <a:t>– 31 Dec </a:t>
            </a:r>
            <a:r>
              <a:rPr lang="en" sz="2000" dirty="0">
                <a:solidFill>
                  <a:srgbClr val="FFFFFF"/>
                </a:solidFill>
                <a:latin typeface="Dosis" panose="020B0604020202020204" charset="0"/>
              </a:rPr>
              <a:t>2007 </a:t>
            </a:r>
          </a:p>
          <a:p>
            <a:endParaRPr lang="en-SG" sz="2000" dirty="0">
              <a:solidFill>
                <a:srgbClr val="FFFFFF"/>
              </a:solidFill>
              <a:latin typeface="Dosis" panose="020B0604020202020204" charset="0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227032483"/>
              </p:ext>
            </p:extLst>
          </p:nvPr>
        </p:nvGraphicFramePr>
        <p:xfrm>
          <a:off x="3359993" y="2695708"/>
          <a:ext cx="3020316" cy="1748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583763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1217</Words>
  <Application>Microsoft Macintosh PowerPoint</Application>
  <PresentationFormat>自定义</PresentationFormat>
  <Paragraphs>209</Paragraphs>
  <Slides>27</Slides>
  <Notes>27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  <vt:variant>
        <vt:lpstr>自定义放映</vt:lpstr>
      </vt:variant>
      <vt:variant>
        <vt:i4>1</vt:i4>
      </vt:variant>
    </vt:vector>
  </HeadingPairs>
  <TitlesOfParts>
    <vt:vector size="30" baseType="lpstr">
      <vt:lpstr>Cerimon template</vt:lpstr>
      <vt:lpstr>1_Cerimon template</vt:lpstr>
      <vt:lpstr>Impact of  Healthcare-associated Acquisition on  Community-onset  Gram-negative Bloodstream  Infection</vt:lpstr>
      <vt:lpstr>AGENDA</vt:lpstr>
      <vt:lpstr>COMMUNITY-ONSET INFECTION:</vt:lpstr>
      <vt:lpstr>INTRODUCTION</vt:lpstr>
      <vt:lpstr>1.7 million</vt:lpstr>
      <vt:lpstr>PowerPoint 演示文稿</vt:lpstr>
      <vt:lpstr>PowerPoint 演示文稿</vt:lpstr>
      <vt:lpstr>PowerPoint 演示文稿</vt:lpstr>
      <vt:lpstr>DATA COLLECTION</vt:lpstr>
      <vt:lpstr>DATA COLLECTION</vt:lpstr>
      <vt:lpstr>STATISTICAL ANALYSIS</vt:lpstr>
      <vt:lpstr> Results</vt:lpstr>
      <vt:lpstr>RESULTS   </vt:lpstr>
      <vt:lpstr>RESULTS Demographic and clinical features  </vt:lpstr>
      <vt:lpstr>RESULTS Epidemiology   </vt:lpstr>
      <vt:lpstr>RESULTS Microbiology   </vt:lpstr>
      <vt:lpstr>RESULTS Antimicrobial Resistance    </vt:lpstr>
      <vt:lpstr>RESULTS Antimicrobial Resistance    </vt:lpstr>
      <vt:lpstr>RESULTS Mortality   </vt:lpstr>
      <vt:lpstr>RESULTS Mortality   </vt:lpstr>
      <vt:lpstr>FINDINGS</vt:lpstr>
      <vt:lpstr>FINDINGS</vt:lpstr>
      <vt:lpstr>STRENGTHS &amp; LIMITATIONS</vt:lpstr>
      <vt:lpstr>STRENGTHS &amp; LIMITATIONS</vt:lpstr>
      <vt:lpstr>Conclusions</vt:lpstr>
      <vt:lpstr>CONCLUSIONS</vt:lpstr>
      <vt:lpstr>THANKS!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 Healthcare-associated Acquisition on  Community-onset Gram-negative Bloodstream  Infection</dc:title>
  <dc:creator>WangTianQi</dc:creator>
  <cp:lastModifiedBy>Wang Tian Qi</cp:lastModifiedBy>
  <cp:revision>45</cp:revision>
  <dcterms:modified xsi:type="dcterms:W3CDTF">2016-03-10T13:32:37Z</dcterms:modified>
</cp:coreProperties>
</file>